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82" r:id="rId17"/>
    <p:sldId id="283" r:id="rId18"/>
    <p:sldId id="276" r:id="rId19"/>
    <p:sldId id="277" r:id="rId20"/>
    <p:sldId id="279" r:id="rId21"/>
    <p:sldId id="281" r:id="rId22"/>
    <p:sldId id="258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008080"/>
    <a:srgbClr val="3E6CA4"/>
    <a:srgbClr val="990000"/>
    <a:srgbClr val="339966"/>
    <a:srgbClr val="9B3937"/>
    <a:srgbClr val="327A40"/>
    <a:srgbClr val="898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E88617-46CE-4B2F-89F1-EC73269C3E7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E8D8A-7020-4D22-B744-4481029B95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4141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BE8D8A-7020-4D22-B744-4481029B950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0005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:\ППМС-Центр\Документы для Министерства\Августовская пед конферения\179739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2636912"/>
            <a:ext cx="7976690" cy="2843127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rgbClr val="99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Актуальные вопросы использования психодиагностического инструментария в выявлении обучающихся группы риска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E4B48AE2-B2C1-4B06-8772-F9019019CBCD}"/>
              </a:ext>
            </a:extLst>
          </p:cNvPr>
          <p:cNvSpPr/>
          <p:nvPr/>
        </p:nvSpPr>
        <p:spPr>
          <a:xfrm>
            <a:off x="152653" y="978499"/>
            <a:ext cx="8795637" cy="55659"/>
          </a:xfrm>
          <a:prstGeom prst="rect">
            <a:avLst/>
          </a:prstGeom>
          <a:solidFill>
            <a:srgbClr val="003399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>
            <a:extLst>
              <a:ext uri="{FF2B5EF4-FFF2-40B4-BE49-F238E27FC236}">
                <a16:creationId xmlns="" xmlns:a16="http://schemas.microsoft.com/office/drawing/2014/main" id="{E0A7442E-366B-4002-948A-ED4177DE86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8968"/>
          <a:stretch/>
        </p:blipFill>
        <p:spPr bwMode="auto">
          <a:xfrm>
            <a:off x="3207" y="246192"/>
            <a:ext cx="1886599" cy="590520"/>
          </a:xfrm>
          <a:prstGeom prst="rect">
            <a:avLst/>
          </a:prstGeom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F7563FAE-29AD-463D-9011-E318B85E938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526" b="19440"/>
          <a:stretch/>
        </p:blipFill>
        <p:spPr>
          <a:xfrm>
            <a:off x="7946246" y="175029"/>
            <a:ext cx="1153021" cy="732846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CD3E1E8A-F1E6-42C6-A325-836B69434674}"/>
              </a:ext>
            </a:extLst>
          </p:cNvPr>
          <p:cNvSpPr txBox="1">
            <a:spLocks/>
          </p:cNvSpPr>
          <p:nvPr/>
        </p:nvSpPr>
        <p:spPr>
          <a:xfrm>
            <a:off x="1155549" y="175489"/>
            <a:ext cx="7215978" cy="7920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rgbClr val="3E6C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Областная педагогическая конференция 2026: </a:t>
            </a:r>
          </a:p>
          <a:p>
            <a:r>
              <a:rPr lang="ru-RU" sz="2000" b="1" dirty="0" smtClean="0">
                <a:solidFill>
                  <a:srgbClr val="3E6C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психологическое сопровождение образовательного процесса</a:t>
            </a:r>
            <a:endParaRPr lang="ru-RU" sz="2000" b="1" dirty="0">
              <a:solidFill>
                <a:srgbClr val="3E6CA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67945" y="5517232"/>
            <a:ext cx="44548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Спикер: педагог-психолог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ГКУ «Осташковский детский центр» </a:t>
            </a:r>
          </a:p>
          <a:p>
            <a:pPr algn="ctr"/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Жулего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Т.В.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29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:\ППМС-Центр\Документы для Министерства\Августовская пед конферения\179739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86226" y="1700808"/>
            <a:ext cx="6536530" cy="1152128"/>
          </a:xfrm>
        </p:spPr>
        <p:txBody>
          <a:bodyPr>
            <a:noAutofit/>
          </a:bodyPr>
          <a:lstStyle/>
          <a:p>
            <a:pPr algn="r"/>
            <a:r>
              <a:rPr lang="ru-RU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темы: </a:t>
            </a:r>
            <a:br>
              <a:rPr lang="ru-RU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мы об этом говорим?</a:t>
            </a:r>
            <a:endParaRPr lang="ru-RU" b="1" dirty="0">
              <a:solidFill>
                <a:srgbClr val="003399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E4B48AE2-B2C1-4B06-8772-F9019019CBCD}"/>
              </a:ext>
            </a:extLst>
          </p:cNvPr>
          <p:cNvSpPr/>
          <p:nvPr/>
        </p:nvSpPr>
        <p:spPr>
          <a:xfrm>
            <a:off x="152653" y="978499"/>
            <a:ext cx="8795637" cy="55659"/>
          </a:xfrm>
          <a:prstGeom prst="rect">
            <a:avLst/>
          </a:prstGeom>
          <a:solidFill>
            <a:srgbClr val="003399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>
            <a:extLst>
              <a:ext uri="{FF2B5EF4-FFF2-40B4-BE49-F238E27FC236}">
                <a16:creationId xmlns="" xmlns:a16="http://schemas.microsoft.com/office/drawing/2014/main" id="{E0A7442E-366B-4002-948A-ED4177DE86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8968"/>
          <a:stretch/>
        </p:blipFill>
        <p:spPr bwMode="auto">
          <a:xfrm>
            <a:off x="3207" y="246192"/>
            <a:ext cx="1886599" cy="590520"/>
          </a:xfrm>
          <a:prstGeom prst="rect">
            <a:avLst/>
          </a:prstGeom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F7563FAE-29AD-463D-9011-E318B85E938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526" b="19440"/>
          <a:stretch/>
        </p:blipFill>
        <p:spPr>
          <a:xfrm>
            <a:off x="7946246" y="175029"/>
            <a:ext cx="1153021" cy="732846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CD3E1E8A-F1E6-42C6-A325-836B69434674}"/>
              </a:ext>
            </a:extLst>
          </p:cNvPr>
          <p:cNvSpPr txBox="1">
            <a:spLocks/>
          </p:cNvSpPr>
          <p:nvPr/>
        </p:nvSpPr>
        <p:spPr>
          <a:xfrm>
            <a:off x="1155549" y="175489"/>
            <a:ext cx="7215978" cy="7920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rgbClr val="3E6C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Областная педагогическая конференция: </a:t>
            </a:r>
          </a:p>
          <a:p>
            <a:r>
              <a:rPr lang="ru-RU" sz="2000" b="1" dirty="0" smtClean="0">
                <a:solidFill>
                  <a:srgbClr val="3E6C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психологическое сопровождение образовательного процесса</a:t>
            </a:r>
            <a:endParaRPr lang="ru-RU" sz="2000" b="1" dirty="0">
              <a:solidFill>
                <a:srgbClr val="3E6CA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2195736" y="3212976"/>
            <a:ext cx="6752554" cy="28803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spcBef>
                <a:spcPts val="800"/>
              </a:spcBef>
              <a:buFont typeface="Wingdings" pitchFamily="2" charset="2"/>
              <a:buChar char="Ø"/>
            </a:pPr>
            <a:r>
              <a:rPr lang="ru-RU" sz="2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изменилась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природа «рисков»</a:t>
            </a:r>
          </a:p>
          <a:p>
            <a:pPr marL="457200" indent="-457200" algn="l">
              <a:spcBef>
                <a:spcPts val="800"/>
              </a:spcBef>
              <a:buFont typeface="Wingdings" pitchFamily="2" charset="2"/>
              <a:buChar char="Ø"/>
            </a:pPr>
            <a:r>
              <a:rPr lang="ru-RU" sz="2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озросла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цена диагностической ошибки </a:t>
            </a:r>
          </a:p>
          <a:p>
            <a:pPr marL="457200" indent="-457200" algn="l">
              <a:spcBef>
                <a:spcPts val="800"/>
              </a:spcBef>
              <a:buFont typeface="Wingdings" pitchFamily="2" charset="2"/>
              <a:buChar char="Ø"/>
            </a:pPr>
            <a:r>
              <a:rPr lang="ru-RU" sz="2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аблюдается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дефицит 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«инструментальной грамотности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8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878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:\ППМС-Центр\Документы для Министерства\Августовская пед конферения\179739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006328"/>
            <a:ext cx="8624760" cy="977094"/>
          </a:xfrm>
        </p:spPr>
        <p:txBody>
          <a:bodyPr>
            <a:noAutofit/>
          </a:bodyPr>
          <a:lstStyle/>
          <a:p>
            <a:pPr algn="r"/>
            <a:r>
              <a:rPr lang="ru-RU" sz="2800" b="1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</a:t>
            </a:r>
            <a:r>
              <a:rPr lang="ru-RU" sz="28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позиции </a:t>
            </a:r>
            <a:r>
              <a:rPr lang="ru-RU" sz="2800" b="1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отношении «</a:t>
            </a:r>
            <a:r>
              <a:rPr lang="ru-RU" sz="28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риска</a:t>
            </a:r>
            <a:r>
              <a:rPr lang="ru-RU" sz="2800" b="1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должны быть основополагающими?</a:t>
            </a:r>
            <a:endParaRPr lang="ru-RU" sz="2800" b="1" dirty="0">
              <a:solidFill>
                <a:srgbClr val="003399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E4B48AE2-B2C1-4B06-8772-F9019019CBCD}"/>
              </a:ext>
            </a:extLst>
          </p:cNvPr>
          <p:cNvSpPr/>
          <p:nvPr/>
        </p:nvSpPr>
        <p:spPr>
          <a:xfrm>
            <a:off x="152653" y="978499"/>
            <a:ext cx="8795637" cy="55659"/>
          </a:xfrm>
          <a:prstGeom prst="rect">
            <a:avLst/>
          </a:prstGeom>
          <a:solidFill>
            <a:srgbClr val="003399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>
            <a:extLst>
              <a:ext uri="{FF2B5EF4-FFF2-40B4-BE49-F238E27FC236}">
                <a16:creationId xmlns="" xmlns:a16="http://schemas.microsoft.com/office/drawing/2014/main" id="{E0A7442E-366B-4002-948A-ED4177DE86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8968"/>
          <a:stretch/>
        </p:blipFill>
        <p:spPr bwMode="auto">
          <a:xfrm>
            <a:off x="3207" y="246192"/>
            <a:ext cx="1886599" cy="590520"/>
          </a:xfrm>
          <a:prstGeom prst="rect">
            <a:avLst/>
          </a:prstGeom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F7563FAE-29AD-463D-9011-E318B85E938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526" b="19440"/>
          <a:stretch/>
        </p:blipFill>
        <p:spPr>
          <a:xfrm>
            <a:off x="7946246" y="175029"/>
            <a:ext cx="1153021" cy="732846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CD3E1E8A-F1E6-42C6-A325-836B69434674}"/>
              </a:ext>
            </a:extLst>
          </p:cNvPr>
          <p:cNvSpPr txBox="1">
            <a:spLocks/>
          </p:cNvSpPr>
          <p:nvPr/>
        </p:nvSpPr>
        <p:spPr>
          <a:xfrm>
            <a:off x="1155549" y="175489"/>
            <a:ext cx="7215978" cy="7920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rgbClr val="3E6C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Областная педагогическая конференция: </a:t>
            </a:r>
          </a:p>
          <a:p>
            <a:r>
              <a:rPr lang="ru-RU" sz="2000" b="1" dirty="0" smtClean="0">
                <a:solidFill>
                  <a:srgbClr val="3E6C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психологическое сопровождение образовательного процесса</a:t>
            </a:r>
            <a:endParaRPr lang="ru-RU" sz="2000" b="1" dirty="0">
              <a:solidFill>
                <a:srgbClr val="3E6CA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1410609" y="1988840"/>
            <a:ext cx="7688658" cy="47525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3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под </a:t>
            </a:r>
            <a:r>
              <a:rPr lang="ru-RU" sz="23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«группой риска</a:t>
            </a:r>
            <a:r>
              <a:rPr lang="ru-RU" sz="23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3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 понимаем обучающихся, у которых повышена вероятность неблагоприятных траекторий развития</a:t>
            </a:r>
          </a:p>
          <a:p>
            <a:pPr marL="342900" indent="-3429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3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в реальности «группа риска» </a:t>
            </a:r>
            <a:r>
              <a:rPr lang="ru-RU" sz="23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это не статичный критерий, а динамичный конструкт </a:t>
            </a:r>
          </a:p>
          <a:p>
            <a:pPr marL="342900" indent="-3429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3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«группа риска»</a:t>
            </a:r>
            <a:r>
              <a:rPr lang="ru-RU" sz="23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- это не ярлык и не стигма, а сигнал о необходимости психолого-педагогической помощи поддержки</a:t>
            </a:r>
          </a:p>
          <a:p>
            <a:pPr marL="342900" indent="-342900" algn="l"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3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3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аша </a:t>
            </a:r>
            <a:r>
              <a:rPr lang="ru-RU" sz="23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задача - не просто "поставить диагноз", а понять</a:t>
            </a:r>
            <a:r>
              <a:rPr lang="ru-RU" sz="23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сначала, </a:t>
            </a:r>
            <a:r>
              <a:rPr lang="ru-RU" sz="23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насколько эти риски устойчивы и каковы их причины</a:t>
            </a:r>
            <a:r>
              <a:rPr lang="ru-RU" sz="23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а после </a:t>
            </a:r>
            <a:r>
              <a:rPr lang="ru-RU" sz="23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с опорой на какие факторы защиты </a:t>
            </a:r>
            <a:r>
              <a:rPr lang="ru-RU" sz="23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необходимо </a:t>
            </a:r>
            <a:r>
              <a:rPr lang="ru-RU" sz="23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осуществлять поддержку и строить коррекционно-развивающую </a:t>
            </a:r>
            <a:r>
              <a:rPr lang="ru-RU" sz="23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работу</a:t>
            </a:r>
          </a:p>
        </p:txBody>
      </p:sp>
    </p:spTree>
    <p:extLst>
      <p:ext uri="{BB962C8B-B14F-4D97-AF65-F5344CB8AC3E}">
        <p14:creationId xmlns:p14="http://schemas.microsoft.com/office/powerpoint/2010/main" val="2612301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:\ППМС-Центр\Документы для Министерства\Августовская пед конферения\179739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76902" y="1268760"/>
            <a:ext cx="8289456" cy="1368152"/>
          </a:xfrm>
        </p:spPr>
        <p:txBody>
          <a:bodyPr>
            <a:noAutofit/>
          </a:bodyPr>
          <a:lstStyle/>
          <a:p>
            <a:pPr algn="r"/>
            <a:r>
              <a:rPr lang="ru-RU" sz="2800" b="1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Становление </a:t>
            </a:r>
            <a:r>
              <a:rPr lang="ru-RU" sz="28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системного психодиагностического подхода: </a:t>
            </a:r>
            <a:r>
              <a:rPr lang="ru-RU" sz="2800" b="1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8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разовых акций </a:t>
            </a:r>
            <a:r>
              <a:rPr lang="ru-RU" sz="2800" b="1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8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 закреплённой </a:t>
            </a:r>
            <a:r>
              <a:rPr lang="ru-RU" sz="2800" b="1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практике</a:t>
            </a:r>
            <a:endParaRPr lang="ru-RU" sz="2800" b="1" dirty="0">
              <a:solidFill>
                <a:srgbClr val="003399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E4B48AE2-B2C1-4B06-8772-F9019019CBCD}"/>
              </a:ext>
            </a:extLst>
          </p:cNvPr>
          <p:cNvSpPr/>
          <p:nvPr/>
        </p:nvSpPr>
        <p:spPr>
          <a:xfrm>
            <a:off x="152653" y="978499"/>
            <a:ext cx="8795637" cy="55659"/>
          </a:xfrm>
          <a:prstGeom prst="rect">
            <a:avLst/>
          </a:prstGeom>
          <a:solidFill>
            <a:srgbClr val="003399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>
            <a:extLst>
              <a:ext uri="{FF2B5EF4-FFF2-40B4-BE49-F238E27FC236}">
                <a16:creationId xmlns="" xmlns:a16="http://schemas.microsoft.com/office/drawing/2014/main" id="{E0A7442E-366B-4002-948A-ED4177DE86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8968"/>
          <a:stretch/>
        </p:blipFill>
        <p:spPr bwMode="auto">
          <a:xfrm>
            <a:off x="3207" y="246192"/>
            <a:ext cx="1886599" cy="590520"/>
          </a:xfrm>
          <a:prstGeom prst="rect">
            <a:avLst/>
          </a:prstGeom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F7563FAE-29AD-463D-9011-E318B85E938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526" b="19440"/>
          <a:stretch/>
        </p:blipFill>
        <p:spPr>
          <a:xfrm>
            <a:off x="7946246" y="175029"/>
            <a:ext cx="1153021" cy="732846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CD3E1E8A-F1E6-42C6-A325-836B69434674}"/>
              </a:ext>
            </a:extLst>
          </p:cNvPr>
          <p:cNvSpPr txBox="1">
            <a:spLocks/>
          </p:cNvSpPr>
          <p:nvPr/>
        </p:nvSpPr>
        <p:spPr>
          <a:xfrm>
            <a:off x="1155549" y="175489"/>
            <a:ext cx="7215978" cy="7920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rgbClr val="3E6C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Областная педагогическая конференция: </a:t>
            </a:r>
          </a:p>
          <a:p>
            <a:r>
              <a:rPr lang="ru-RU" sz="2000" b="1" dirty="0" smtClean="0">
                <a:solidFill>
                  <a:srgbClr val="3E6C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психологическое сопровождение образовательного процесса</a:t>
            </a:r>
            <a:endParaRPr lang="ru-RU" sz="2000" b="1" dirty="0">
              <a:solidFill>
                <a:srgbClr val="3E6CA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2129403" y="2780928"/>
            <a:ext cx="6786651" cy="33843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6225" indent="-276225" algn="l">
              <a:spcBef>
                <a:spcPts val="1200"/>
              </a:spcBef>
            </a:pPr>
            <a:r>
              <a:rPr lang="ru-RU" sz="23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1. Диагностическая </a:t>
            </a:r>
            <a:r>
              <a:rPr lang="ru-RU" sz="23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работа </a:t>
            </a:r>
            <a:r>
              <a:rPr lang="ru-RU" sz="23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3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обучающимися «группы риска» представляет собой </a:t>
            </a:r>
            <a:r>
              <a:rPr lang="ru-RU" sz="23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не разовое мероприятие</a:t>
            </a:r>
            <a:r>
              <a:rPr lang="ru-RU" sz="23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23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системный </a:t>
            </a:r>
            <a:r>
              <a:rPr lang="ru-RU" sz="23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процесс </a:t>
            </a:r>
            <a:r>
              <a:rPr lang="ru-RU" sz="23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мониторинга</a:t>
            </a:r>
            <a:r>
              <a:rPr lang="ru-RU" sz="23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встроенный в общую структуру психолого-педагогического </a:t>
            </a:r>
            <a:r>
              <a:rPr lang="ru-RU" sz="23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сопровождения</a:t>
            </a:r>
          </a:p>
          <a:p>
            <a:pPr marL="276225" indent="-276225" algn="l">
              <a:spcBef>
                <a:spcPts val="1200"/>
              </a:spcBef>
            </a:pPr>
            <a:r>
              <a:rPr lang="ru-RU" sz="23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2. Акцент </a:t>
            </a:r>
            <a:r>
              <a:rPr lang="ru-RU" sz="23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постепенно смещается </a:t>
            </a:r>
            <a:r>
              <a:rPr lang="ru-RU" sz="23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 констатации факта наличия проблемы (диагностика ради диагностики) на </a:t>
            </a:r>
            <a:r>
              <a:rPr lang="ru-RU" sz="23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переход </a:t>
            </a:r>
            <a:r>
              <a:rPr lang="ru-RU" sz="23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 выявления к адресной </a:t>
            </a:r>
            <a:r>
              <a:rPr lang="ru-RU" sz="23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помощи</a:t>
            </a:r>
            <a:endParaRPr lang="ru-RU" sz="23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300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:\ППМС-Центр\Документы для Министерства\Августовская пед конферения\179739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7" y="1125785"/>
            <a:ext cx="8323257" cy="935063"/>
          </a:xfrm>
        </p:spPr>
        <p:txBody>
          <a:bodyPr>
            <a:noAutofit/>
          </a:bodyPr>
          <a:lstStyle/>
          <a:p>
            <a:pPr algn="r"/>
            <a:r>
              <a:rPr lang="ru-RU" sz="2800" b="1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Механизмы перехода от выявления</a:t>
            </a:r>
          </a:p>
          <a:p>
            <a:pPr algn="r"/>
            <a:r>
              <a:rPr lang="ru-RU" sz="2800" b="1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адресной помощи</a:t>
            </a:r>
            <a:endParaRPr lang="ru-RU" sz="2800" b="1" dirty="0">
              <a:solidFill>
                <a:srgbClr val="003399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E4B48AE2-B2C1-4B06-8772-F9019019CBCD}"/>
              </a:ext>
            </a:extLst>
          </p:cNvPr>
          <p:cNvSpPr/>
          <p:nvPr/>
        </p:nvSpPr>
        <p:spPr>
          <a:xfrm>
            <a:off x="152653" y="978499"/>
            <a:ext cx="8795637" cy="55659"/>
          </a:xfrm>
          <a:prstGeom prst="rect">
            <a:avLst/>
          </a:prstGeom>
          <a:solidFill>
            <a:srgbClr val="003399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>
            <a:extLst>
              <a:ext uri="{FF2B5EF4-FFF2-40B4-BE49-F238E27FC236}">
                <a16:creationId xmlns="" xmlns:a16="http://schemas.microsoft.com/office/drawing/2014/main" id="{E0A7442E-366B-4002-948A-ED4177DE86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8968"/>
          <a:stretch/>
        </p:blipFill>
        <p:spPr bwMode="auto">
          <a:xfrm>
            <a:off x="3207" y="246192"/>
            <a:ext cx="1886599" cy="590520"/>
          </a:xfrm>
          <a:prstGeom prst="rect">
            <a:avLst/>
          </a:prstGeom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F7563FAE-29AD-463D-9011-E318B85E938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526" b="19440"/>
          <a:stretch/>
        </p:blipFill>
        <p:spPr>
          <a:xfrm>
            <a:off x="7946246" y="175029"/>
            <a:ext cx="1153021" cy="732846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CD3E1E8A-F1E6-42C6-A325-836B69434674}"/>
              </a:ext>
            </a:extLst>
          </p:cNvPr>
          <p:cNvSpPr txBox="1">
            <a:spLocks/>
          </p:cNvSpPr>
          <p:nvPr/>
        </p:nvSpPr>
        <p:spPr>
          <a:xfrm>
            <a:off x="1155549" y="175489"/>
            <a:ext cx="7215978" cy="7920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rgbClr val="3E6C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Областная педагогическая конференция: </a:t>
            </a:r>
          </a:p>
          <a:p>
            <a:r>
              <a:rPr lang="ru-RU" sz="2000" b="1" dirty="0" smtClean="0">
                <a:solidFill>
                  <a:srgbClr val="3E6C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психологическое сопровождение образовательного процесса</a:t>
            </a:r>
            <a:endParaRPr lang="ru-RU" sz="2000" b="1" dirty="0">
              <a:solidFill>
                <a:srgbClr val="3E6CA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1403649" y="2060848"/>
            <a:ext cx="7544642" cy="43924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361950" algn="just">
              <a:spcBef>
                <a:spcPts val="800"/>
              </a:spcBef>
              <a:buAutoNum type="arabicPeriod"/>
            </a:pPr>
            <a:r>
              <a:rPr lang="ru-RU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Цифровизация</a:t>
            </a:r>
          </a:p>
          <a:p>
            <a:pPr marL="0" lvl="1" indent="361950" algn="just">
              <a:spcBef>
                <a:spcPts val="800"/>
              </a:spcBef>
              <a:buAutoNum type="arabicPeriod"/>
            </a:pPr>
            <a:r>
              <a:rPr lang="ru-RU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Алгоритмизация процесса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lvl="1" indent="-457200" algn="just">
              <a:spcBef>
                <a:spcPts val="800"/>
              </a:spcBef>
              <a:buFont typeface="+mj-lt"/>
              <a:buAutoNum type="arabicParenR"/>
            </a:pPr>
            <a:r>
              <a:rPr lang="ru-RU" sz="2000" b="1" dirty="0" smtClean="0">
                <a:solidFill>
                  <a:srgbClr val="9B3937"/>
                </a:solidFill>
                <a:latin typeface="Times New Roman" pitchFamily="18" charset="0"/>
                <a:cs typeface="Times New Roman" pitchFamily="18" charset="0"/>
              </a:rPr>
              <a:t>анализ </a:t>
            </a:r>
            <a:r>
              <a:rPr lang="ru-RU" sz="2000" b="1" dirty="0">
                <a:solidFill>
                  <a:srgbClr val="9B3937"/>
                </a:solidFill>
                <a:latin typeface="Times New Roman" pitchFamily="18" charset="0"/>
                <a:cs typeface="Times New Roman" pitchFamily="18" charset="0"/>
              </a:rPr>
              <a:t>результатов </a:t>
            </a:r>
            <a:r>
              <a:rPr lang="ru-RU" sz="20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плановых мониторингов и </a:t>
            </a:r>
            <a:r>
              <a:rPr lang="ru-RU" sz="20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скрининга  </a:t>
            </a:r>
          </a:p>
          <a:p>
            <a:pPr lvl="1" indent="-457200" algn="just">
              <a:spcBef>
                <a:spcPts val="800"/>
              </a:spcBef>
              <a:buFont typeface="+mj-lt"/>
              <a:buAutoNum type="arabicParenR"/>
            </a:pPr>
            <a:r>
              <a:rPr lang="ru-RU" sz="2000" b="1" dirty="0" smtClean="0">
                <a:solidFill>
                  <a:srgbClr val="9B3937"/>
                </a:solidFill>
                <a:latin typeface="Times New Roman" pitchFamily="18" charset="0"/>
                <a:cs typeface="Times New Roman" pitchFamily="18" charset="0"/>
              </a:rPr>
              <a:t>определение </a:t>
            </a:r>
            <a:r>
              <a:rPr lang="ru-RU" sz="2000" b="1" dirty="0">
                <a:solidFill>
                  <a:srgbClr val="9B3937"/>
                </a:solidFill>
                <a:latin typeface="Times New Roman" pitchFamily="18" charset="0"/>
                <a:cs typeface="Times New Roman" pitchFamily="18" charset="0"/>
              </a:rPr>
              <a:t>обучающихся</a:t>
            </a:r>
            <a:r>
              <a:rPr lang="ru-RU" sz="20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, требующих </a:t>
            </a:r>
            <a:r>
              <a:rPr lang="ru-RU" sz="20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особого внимания</a:t>
            </a:r>
          </a:p>
          <a:p>
            <a:pPr lvl="1" indent="-457200" algn="just">
              <a:spcBef>
                <a:spcPts val="800"/>
              </a:spcBef>
              <a:buFont typeface="+mj-lt"/>
              <a:buAutoNum type="arabicParenR"/>
            </a:pPr>
            <a:r>
              <a:rPr lang="ru-RU" sz="2000" b="1" dirty="0" smtClean="0">
                <a:solidFill>
                  <a:srgbClr val="9B3937"/>
                </a:solidFill>
                <a:latin typeface="Times New Roman" pitchFamily="18" charset="0"/>
                <a:cs typeface="Times New Roman" pitchFamily="18" charset="0"/>
              </a:rPr>
              <a:t>проведение </a:t>
            </a:r>
            <a:r>
              <a:rPr lang="ru-RU" sz="2000" b="1" dirty="0">
                <a:solidFill>
                  <a:srgbClr val="9B3937"/>
                </a:solidFill>
                <a:latin typeface="Times New Roman" pitchFamily="18" charset="0"/>
                <a:cs typeface="Times New Roman" pitchFamily="18" charset="0"/>
              </a:rPr>
              <a:t>заседания психолого-педагогического консилиума </a:t>
            </a:r>
            <a:r>
              <a:rPr lang="ru-RU" sz="20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для распределения обязанностей по сбору дополнительной </a:t>
            </a:r>
            <a:r>
              <a:rPr lang="ru-RU" sz="20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информации</a:t>
            </a:r>
          </a:p>
          <a:p>
            <a:pPr lvl="1" indent="-457200" algn="just">
              <a:spcBef>
                <a:spcPts val="800"/>
              </a:spcBef>
              <a:buFont typeface="+mj-lt"/>
              <a:buAutoNum type="arabicParenR"/>
            </a:pPr>
            <a:r>
              <a:rPr lang="ru-RU" sz="2000" b="1" dirty="0" smtClean="0">
                <a:solidFill>
                  <a:srgbClr val="9B3937"/>
                </a:solidFill>
                <a:latin typeface="Times New Roman" pitchFamily="18" charset="0"/>
                <a:cs typeface="Times New Roman" pitchFamily="18" charset="0"/>
              </a:rPr>
              <a:t>оповещение </a:t>
            </a:r>
            <a:r>
              <a:rPr lang="ru-RU" sz="2000" b="1" dirty="0">
                <a:solidFill>
                  <a:srgbClr val="9B3937"/>
                </a:solidFill>
                <a:latin typeface="Times New Roman" pitchFamily="18" charset="0"/>
                <a:cs typeface="Times New Roman" pitchFamily="18" charset="0"/>
              </a:rPr>
              <a:t>родителей </a:t>
            </a:r>
            <a:r>
              <a:rPr lang="ru-RU" sz="20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и получение согласия на </a:t>
            </a:r>
            <a:r>
              <a:rPr lang="ru-RU" sz="20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сопровождение </a:t>
            </a:r>
          </a:p>
          <a:p>
            <a:pPr lvl="1" indent="-457200" algn="just">
              <a:spcBef>
                <a:spcPts val="800"/>
              </a:spcBef>
              <a:buFont typeface="+mj-lt"/>
              <a:buAutoNum type="arabicParenR"/>
            </a:pPr>
            <a:r>
              <a:rPr lang="ru-RU" sz="2000" b="1" dirty="0" smtClean="0">
                <a:solidFill>
                  <a:srgbClr val="9B3937"/>
                </a:solidFill>
                <a:latin typeface="Times New Roman" pitchFamily="18" charset="0"/>
                <a:cs typeface="Times New Roman" pitchFamily="18" charset="0"/>
              </a:rPr>
              <a:t>разработка </a:t>
            </a:r>
            <a:r>
              <a:rPr lang="ru-RU" sz="2000" b="1" dirty="0">
                <a:solidFill>
                  <a:srgbClr val="9B3937"/>
                </a:solidFill>
                <a:latin typeface="Times New Roman" pitchFamily="18" charset="0"/>
                <a:cs typeface="Times New Roman" pitchFamily="18" charset="0"/>
              </a:rPr>
              <a:t>и утверждение</a:t>
            </a:r>
            <a:r>
              <a:rPr lang="ru-RU" sz="20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индивидуальных или групповых коррекционно-развивающих </a:t>
            </a:r>
            <a:r>
              <a:rPr lang="ru-RU" sz="2000" b="1" dirty="0" smtClean="0">
                <a:solidFill>
                  <a:srgbClr val="9B3937"/>
                </a:solidFill>
                <a:latin typeface="Times New Roman" pitchFamily="18" charset="0"/>
                <a:cs typeface="Times New Roman" pitchFamily="18" charset="0"/>
              </a:rPr>
              <a:t>программ</a:t>
            </a:r>
            <a:endParaRPr lang="ru-RU" sz="2000" dirty="0" smtClean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indent="-457200" algn="just">
              <a:spcBef>
                <a:spcPts val="800"/>
              </a:spcBef>
              <a:buFont typeface="+mj-lt"/>
              <a:buAutoNum type="arabicParenR"/>
            </a:pPr>
            <a:r>
              <a:rPr lang="ru-RU" sz="2000" b="1" dirty="0" smtClean="0">
                <a:solidFill>
                  <a:srgbClr val="9B3937"/>
                </a:solidFill>
                <a:latin typeface="Times New Roman" pitchFamily="18" charset="0"/>
                <a:cs typeface="Times New Roman" pitchFamily="18" charset="0"/>
              </a:rPr>
              <a:t>подготовка</a:t>
            </a:r>
            <a:r>
              <a:rPr lang="ru-RU" sz="20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9B3937"/>
                </a:solidFill>
                <a:latin typeface="Times New Roman" pitchFamily="18" charset="0"/>
                <a:cs typeface="Times New Roman" pitchFamily="18" charset="0"/>
              </a:rPr>
              <a:t>аналитических справок </a:t>
            </a:r>
            <a:r>
              <a:rPr lang="ru-RU" sz="20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по результатам работы</a:t>
            </a:r>
            <a:endParaRPr lang="ru-RU" sz="2000" dirty="0" smtClean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spcBef>
                <a:spcPts val="1200"/>
              </a:spcBef>
            </a:pPr>
            <a:endParaRPr lang="ru-RU" sz="23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620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:\ППМС-Центр\Документы для Министерства\Августовская пед конферения\179739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E4B48AE2-B2C1-4B06-8772-F9019019CBCD}"/>
              </a:ext>
            </a:extLst>
          </p:cNvPr>
          <p:cNvSpPr/>
          <p:nvPr/>
        </p:nvSpPr>
        <p:spPr>
          <a:xfrm>
            <a:off x="152653" y="978499"/>
            <a:ext cx="8795637" cy="55659"/>
          </a:xfrm>
          <a:prstGeom prst="rect">
            <a:avLst/>
          </a:prstGeom>
          <a:solidFill>
            <a:srgbClr val="003399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>
            <a:extLst>
              <a:ext uri="{FF2B5EF4-FFF2-40B4-BE49-F238E27FC236}">
                <a16:creationId xmlns="" xmlns:a16="http://schemas.microsoft.com/office/drawing/2014/main" id="{E0A7442E-366B-4002-948A-ED4177DE86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8968"/>
          <a:stretch/>
        </p:blipFill>
        <p:spPr bwMode="auto">
          <a:xfrm>
            <a:off x="3207" y="246192"/>
            <a:ext cx="1886599" cy="590520"/>
          </a:xfrm>
          <a:prstGeom prst="rect">
            <a:avLst/>
          </a:prstGeom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F7563FAE-29AD-463D-9011-E318B85E938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526" b="19440"/>
          <a:stretch/>
        </p:blipFill>
        <p:spPr>
          <a:xfrm>
            <a:off x="7946246" y="175029"/>
            <a:ext cx="1153021" cy="732846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CD3E1E8A-F1E6-42C6-A325-836B69434674}"/>
              </a:ext>
            </a:extLst>
          </p:cNvPr>
          <p:cNvSpPr txBox="1">
            <a:spLocks/>
          </p:cNvSpPr>
          <p:nvPr/>
        </p:nvSpPr>
        <p:spPr>
          <a:xfrm>
            <a:off x="1155549" y="175489"/>
            <a:ext cx="7215978" cy="7920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rgbClr val="3E6C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Областная педагогическая конференция: </a:t>
            </a:r>
          </a:p>
          <a:p>
            <a:r>
              <a:rPr lang="ru-RU" sz="2000" b="1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психологическое</a:t>
            </a:r>
            <a:r>
              <a:rPr lang="ru-RU" sz="2000" b="1" dirty="0" smtClean="0">
                <a:solidFill>
                  <a:srgbClr val="3E6C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сопровождение образовательного процесса</a:t>
            </a:r>
            <a:endParaRPr lang="ru-RU" sz="2000" b="1" dirty="0">
              <a:solidFill>
                <a:srgbClr val="3E6CA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1259633" y="2132856"/>
            <a:ext cx="7688658" cy="45365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1200"/>
              </a:spcBef>
            </a:pPr>
            <a:r>
              <a:rPr lang="ru-RU" sz="2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Распределение зоны ответственности: </a:t>
            </a:r>
          </a:p>
          <a:p>
            <a:pPr marL="285750" indent="-285750" algn="just">
              <a:spcBef>
                <a:spcPts val="800"/>
              </a:spcBef>
              <a:buFont typeface="Wingdings" pitchFamily="2" charset="2"/>
              <a:buChar char="ü"/>
            </a:pPr>
            <a:r>
              <a:rPr lang="ru-RU" sz="1900" b="1" dirty="0" smtClean="0">
                <a:solidFill>
                  <a:srgbClr val="9B3937"/>
                </a:solidFill>
                <a:latin typeface="Times New Roman" pitchFamily="18" charset="0"/>
                <a:cs typeface="Times New Roman" pitchFamily="18" charset="0"/>
              </a:rPr>
              <a:t>классный </a:t>
            </a:r>
            <a:r>
              <a:rPr lang="ru-RU" sz="1900" b="1" dirty="0">
                <a:solidFill>
                  <a:srgbClr val="9B3937"/>
                </a:solidFill>
                <a:latin typeface="Times New Roman" pitchFamily="18" charset="0"/>
                <a:cs typeface="Times New Roman" pitchFamily="18" charset="0"/>
              </a:rPr>
              <a:t>руководитель </a:t>
            </a:r>
            <a:r>
              <a:rPr lang="ru-RU" sz="19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- ведёт динамическое наблюдение, собирает информацию о семье, круге общения, интересах в социальных сетях, фиксирует признаки поведения, требующие повышенного </a:t>
            </a:r>
            <a:r>
              <a:rPr lang="ru-RU" sz="19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внимания</a:t>
            </a:r>
            <a:endParaRPr lang="ru-RU" sz="1900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spcBef>
                <a:spcPts val="800"/>
              </a:spcBef>
              <a:buFont typeface="Wingdings" pitchFamily="2" charset="2"/>
              <a:buChar char="ü"/>
            </a:pPr>
            <a:r>
              <a:rPr lang="ru-RU" sz="1900" b="1" dirty="0" smtClean="0">
                <a:solidFill>
                  <a:srgbClr val="9B3937"/>
                </a:solidFill>
                <a:latin typeface="Times New Roman" pitchFamily="18" charset="0"/>
                <a:cs typeface="Times New Roman" pitchFamily="18" charset="0"/>
              </a:rPr>
              <a:t>социальный </a:t>
            </a:r>
            <a:r>
              <a:rPr lang="ru-RU" sz="1900" b="1" dirty="0">
                <a:solidFill>
                  <a:srgbClr val="9B3937"/>
                </a:solidFill>
                <a:latin typeface="Times New Roman" pitchFamily="18" charset="0"/>
                <a:cs typeface="Times New Roman" pitchFamily="18" charset="0"/>
              </a:rPr>
              <a:t>педагог </a:t>
            </a:r>
            <a:r>
              <a:rPr lang="ru-RU" sz="19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- проводит мониторинг социальной ситуации развития, изучает микросреду, выявляет случаи семейного </a:t>
            </a:r>
            <a:r>
              <a:rPr lang="ru-RU" sz="19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неблагополучия</a:t>
            </a:r>
          </a:p>
          <a:p>
            <a:pPr marL="285750" indent="-285750" algn="just">
              <a:spcBef>
                <a:spcPts val="800"/>
              </a:spcBef>
              <a:buFont typeface="Wingdings" pitchFamily="2" charset="2"/>
              <a:buChar char="ü"/>
            </a:pPr>
            <a:r>
              <a:rPr lang="ru-RU" sz="1900" b="1" dirty="0" smtClean="0">
                <a:solidFill>
                  <a:srgbClr val="9B3937"/>
                </a:solidFill>
                <a:latin typeface="Times New Roman" pitchFamily="18" charset="0"/>
                <a:cs typeface="Times New Roman" pitchFamily="18" charset="0"/>
              </a:rPr>
              <a:t>педагог-психолог</a:t>
            </a:r>
            <a:r>
              <a:rPr lang="ru-RU" sz="19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- проводит индивидуальную психодиагностику с использованием стандартизированных, надёжных и валидных методик, изучает психолого-педагогические особенности личности и составляет план </a:t>
            </a:r>
            <a:r>
              <a:rPr lang="ru-RU" sz="19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сопровождения</a:t>
            </a:r>
            <a:endParaRPr lang="ru-RU" sz="1900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spcBef>
                <a:spcPts val="800"/>
              </a:spcBef>
              <a:buFont typeface="Wingdings" pitchFamily="2" charset="2"/>
              <a:buChar char="ü"/>
            </a:pPr>
            <a:r>
              <a:rPr lang="ru-RU" sz="1900" b="1" dirty="0" smtClean="0">
                <a:solidFill>
                  <a:srgbClr val="9B3937"/>
                </a:solidFill>
                <a:latin typeface="Times New Roman" pitchFamily="18" charset="0"/>
                <a:cs typeface="Times New Roman" pitchFamily="18" charset="0"/>
              </a:rPr>
              <a:t>администрация </a:t>
            </a:r>
            <a:r>
              <a:rPr lang="ru-RU" sz="1900" b="1" dirty="0">
                <a:solidFill>
                  <a:srgbClr val="9B3937"/>
                </a:solidFill>
                <a:latin typeface="Times New Roman" pitchFamily="18" charset="0"/>
                <a:cs typeface="Times New Roman" pitchFamily="18" charset="0"/>
              </a:rPr>
              <a:t>школы</a:t>
            </a:r>
            <a:r>
              <a:rPr lang="ru-RU" sz="19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- координирует процесс, контролирует выполнение </a:t>
            </a:r>
            <a:r>
              <a:rPr lang="ru-RU" sz="19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планов, </a:t>
            </a:r>
            <a:r>
              <a:rPr lang="ru-RU" sz="19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при необходимости инициирует обращение к </a:t>
            </a:r>
            <a:r>
              <a:rPr lang="ru-RU" sz="19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межведомственным специалистам </a:t>
            </a:r>
            <a:endParaRPr lang="ru-RU" sz="19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683567" y="1125785"/>
            <a:ext cx="8323257" cy="935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2800" b="1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Механизмы перехода от выявления</a:t>
            </a:r>
          </a:p>
          <a:p>
            <a:pPr algn="r"/>
            <a:r>
              <a:rPr lang="ru-RU" sz="2800" b="1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адресной помощи</a:t>
            </a:r>
            <a:endParaRPr lang="ru-RU" sz="2800" b="1" dirty="0">
              <a:solidFill>
                <a:srgbClr val="003399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54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:\ППМС-Центр\Документы для Министерства\Августовская пед конферения\179739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65548" y="1034158"/>
            <a:ext cx="6530037" cy="578293"/>
          </a:xfrm>
        </p:spPr>
        <p:txBody>
          <a:bodyPr>
            <a:noAutofit/>
          </a:bodyPr>
          <a:lstStyle/>
          <a:p>
            <a:pPr algn="r"/>
            <a:r>
              <a:rPr lang="ru-RU" sz="2800" b="1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«инструментального хаоса»</a:t>
            </a:r>
            <a:endParaRPr lang="ru-RU" sz="2800" b="1" dirty="0">
              <a:solidFill>
                <a:srgbClr val="003399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E4B48AE2-B2C1-4B06-8772-F9019019CBCD}"/>
              </a:ext>
            </a:extLst>
          </p:cNvPr>
          <p:cNvSpPr/>
          <p:nvPr/>
        </p:nvSpPr>
        <p:spPr>
          <a:xfrm>
            <a:off x="152653" y="978499"/>
            <a:ext cx="8795637" cy="55659"/>
          </a:xfrm>
          <a:prstGeom prst="rect">
            <a:avLst/>
          </a:prstGeom>
          <a:solidFill>
            <a:srgbClr val="003399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>
            <a:extLst>
              <a:ext uri="{FF2B5EF4-FFF2-40B4-BE49-F238E27FC236}">
                <a16:creationId xmlns="" xmlns:a16="http://schemas.microsoft.com/office/drawing/2014/main" id="{E0A7442E-366B-4002-948A-ED4177DE86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8968"/>
          <a:stretch/>
        </p:blipFill>
        <p:spPr bwMode="auto">
          <a:xfrm>
            <a:off x="3207" y="246192"/>
            <a:ext cx="1886599" cy="590520"/>
          </a:xfrm>
          <a:prstGeom prst="rect">
            <a:avLst/>
          </a:prstGeom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F7563FAE-29AD-463D-9011-E318B85E938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526" b="19440"/>
          <a:stretch/>
        </p:blipFill>
        <p:spPr>
          <a:xfrm>
            <a:off x="7946246" y="175029"/>
            <a:ext cx="1153021" cy="732846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CD3E1E8A-F1E6-42C6-A325-836B69434674}"/>
              </a:ext>
            </a:extLst>
          </p:cNvPr>
          <p:cNvSpPr txBox="1">
            <a:spLocks/>
          </p:cNvSpPr>
          <p:nvPr/>
        </p:nvSpPr>
        <p:spPr>
          <a:xfrm>
            <a:off x="1155549" y="175489"/>
            <a:ext cx="7215978" cy="7920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rgbClr val="3E6C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Областная педагогическая конференция: </a:t>
            </a:r>
          </a:p>
          <a:p>
            <a:r>
              <a:rPr lang="ru-RU" sz="2000" b="1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психологическое</a:t>
            </a:r>
            <a:r>
              <a:rPr lang="ru-RU" sz="2000" b="1" dirty="0" smtClean="0">
                <a:solidFill>
                  <a:srgbClr val="3E6C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сопровождение образовательного процесса</a:t>
            </a:r>
            <a:endParaRPr lang="ru-RU" sz="2000" b="1" dirty="0">
              <a:solidFill>
                <a:srgbClr val="3E6CA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2300781" y="1772816"/>
            <a:ext cx="6658754" cy="40324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algn="l">
              <a:spcBef>
                <a:spcPts val="1200"/>
              </a:spcBef>
            </a:pPr>
            <a:r>
              <a:rPr lang="ru-RU" sz="20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Чтобы </a:t>
            </a:r>
            <a:r>
              <a:rPr lang="ru-RU" sz="20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диагностика </a:t>
            </a:r>
            <a:r>
              <a:rPr lang="ru-RU" sz="20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стала </a:t>
            </a:r>
            <a:r>
              <a:rPr lang="ru-RU" sz="20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инструментом реальной поддержки, </a:t>
            </a:r>
            <a:r>
              <a:rPr 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нам нужно сменить </a:t>
            </a:r>
            <a:r>
              <a:rPr lang="ru-RU" sz="20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ориентиры:</a:t>
            </a:r>
            <a:endParaRPr lang="ru-RU" sz="20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6700" algn="l">
              <a:spcBef>
                <a:spcPts val="800"/>
              </a:spcBef>
              <a:buFont typeface="Wingdings" pitchFamily="2" charset="2"/>
              <a:buChar char="ü"/>
            </a:pPr>
            <a:r>
              <a:rPr lang="ru-RU" sz="20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перейти</a:t>
            </a:r>
            <a:r>
              <a:rPr lang="ru-RU" sz="20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от количества методик к качеству оценки в процессе беседы, наблюдения</a:t>
            </a:r>
          </a:p>
          <a:p>
            <a:pPr marL="266700" algn="l">
              <a:spcBef>
                <a:spcPts val="800"/>
              </a:spcBef>
              <a:buFont typeface="Wingdings" pitchFamily="2" charset="2"/>
              <a:buChar char="ü"/>
            </a:pPr>
            <a:r>
              <a:rPr lang="ru-RU" sz="20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опираться</a:t>
            </a:r>
            <a:r>
              <a:rPr lang="ru-RU" sz="20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на контекстуальность </a:t>
            </a:r>
            <a:endParaRPr lang="ru-RU" sz="2000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6700" algn="l">
              <a:spcBef>
                <a:spcPts val="800"/>
              </a:spcBef>
              <a:buFont typeface="Wingdings" pitchFamily="2" charset="2"/>
              <a:buChar char="ü"/>
            </a:pPr>
            <a:r>
              <a:rPr lang="ru-RU" sz="20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учитывать </a:t>
            </a:r>
            <a:r>
              <a:rPr lang="ru-RU" sz="20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интеграцию данных (сопоставить результаты тестирования, наблюдения учителя, мнение родителей и др.)</a:t>
            </a:r>
          </a:p>
          <a:p>
            <a:pPr marL="266700" algn="l">
              <a:spcBef>
                <a:spcPts val="800"/>
              </a:spcBef>
              <a:buFont typeface="Wingdings" pitchFamily="2" charset="2"/>
              <a:buChar char="ü"/>
            </a:pPr>
            <a:r>
              <a:rPr lang="ru-RU" sz="20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отслеживать</a:t>
            </a:r>
            <a:r>
              <a:rPr lang="ru-RU" sz="20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динамику состояния в ответ на педагогическое и психологическое воздействие</a:t>
            </a:r>
          </a:p>
          <a:p>
            <a:pPr marL="266700" algn="l">
              <a:spcBef>
                <a:spcPts val="800"/>
              </a:spcBef>
              <a:buFont typeface="Wingdings" pitchFamily="2" charset="2"/>
              <a:buChar char="ü"/>
            </a:pPr>
            <a:r>
              <a:rPr lang="ru-RU" sz="2000" b="1" dirty="0" smtClean="0">
                <a:solidFill>
                  <a:srgbClr val="9B393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держать в фокусе </a:t>
            </a:r>
            <a:r>
              <a:rPr lang="ru-RU" sz="20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ресурсы обучающегося и факторы защиты, </a:t>
            </a:r>
            <a:r>
              <a:rPr lang="ru-RU" sz="20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а не только </a:t>
            </a:r>
            <a:r>
              <a:rPr lang="ru-RU" sz="20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риски</a:t>
            </a:r>
          </a:p>
          <a:p>
            <a:pPr marL="266700" indent="-266700" algn="l">
              <a:spcBef>
                <a:spcPts val="800"/>
              </a:spcBef>
            </a:pPr>
            <a:r>
              <a:rPr lang="ru-RU" sz="20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«Инструментальный хаос» - это не отсутствие методик, а отсутствие стратегии</a:t>
            </a:r>
          </a:p>
        </p:txBody>
      </p:sp>
    </p:spTree>
    <p:extLst>
      <p:ext uri="{BB962C8B-B14F-4D97-AF65-F5344CB8AC3E}">
        <p14:creationId xmlns:p14="http://schemas.microsoft.com/office/powerpoint/2010/main" val="126757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:\ППМС-Центр\Документы для Министерства\Августовская пед конферения\179739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91693" y="1340768"/>
            <a:ext cx="8343690" cy="578293"/>
          </a:xfrm>
        </p:spPr>
        <p:txBody>
          <a:bodyPr>
            <a:noAutofit/>
          </a:bodyPr>
          <a:lstStyle/>
          <a:p>
            <a:pPr algn="r"/>
            <a:r>
              <a:rPr lang="ru-RU" sz="28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отбора </a:t>
            </a:r>
            <a:r>
              <a:rPr lang="ru-RU" sz="2800" b="1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инструментария</a:t>
            </a:r>
            <a:endParaRPr lang="ru-RU" sz="2800" b="1" dirty="0">
              <a:solidFill>
                <a:srgbClr val="003399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E4B48AE2-B2C1-4B06-8772-F9019019CBCD}"/>
              </a:ext>
            </a:extLst>
          </p:cNvPr>
          <p:cNvSpPr/>
          <p:nvPr/>
        </p:nvSpPr>
        <p:spPr>
          <a:xfrm>
            <a:off x="152653" y="978499"/>
            <a:ext cx="8795637" cy="55659"/>
          </a:xfrm>
          <a:prstGeom prst="rect">
            <a:avLst/>
          </a:prstGeom>
          <a:solidFill>
            <a:srgbClr val="003399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>
            <a:extLst>
              <a:ext uri="{FF2B5EF4-FFF2-40B4-BE49-F238E27FC236}">
                <a16:creationId xmlns="" xmlns:a16="http://schemas.microsoft.com/office/drawing/2014/main" id="{E0A7442E-366B-4002-948A-ED4177DE86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8968"/>
          <a:stretch/>
        </p:blipFill>
        <p:spPr bwMode="auto">
          <a:xfrm>
            <a:off x="3207" y="246192"/>
            <a:ext cx="1886599" cy="590520"/>
          </a:xfrm>
          <a:prstGeom prst="rect">
            <a:avLst/>
          </a:prstGeom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F7563FAE-29AD-463D-9011-E318B85E938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526" b="19440"/>
          <a:stretch/>
        </p:blipFill>
        <p:spPr>
          <a:xfrm>
            <a:off x="7946246" y="175029"/>
            <a:ext cx="1153021" cy="732846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CD3E1E8A-F1E6-42C6-A325-836B69434674}"/>
              </a:ext>
            </a:extLst>
          </p:cNvPr>
          <p:cNvSpPr txBox="1">
            <a:spLocks/>
          </p:cNvSpPr>
          <p:nvPr/>
        </p:nvSpPr>
        <p:spPr>
          <a:xfrm>
            <a:off x="1155549" y="175489"/>
            <a:ext cx="7215978" cy="7920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rgbClr val="3E6C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Областная педагогическая конференция: </a:t>
            </a:r>
          </a:p>
          <a:p>
            <a:r>
              <a:rPr lang="ru-RU" sz="2000" b="1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психологическое</a:t>
            </a:r>
            <a:r>
              <a:rPr lang="ru-RU" sz="2000" b="1" dirty="0" smtClean="0">
                <a:solidFill>
                  <a:srgbClr val="3E6C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сопровождение образовательного процесса</a:t>
            </a:r>
            <a:endParaRPr lang="ru-RU" sz="2000" b="1" dirty="0">
              <a:solidFill>
                <a:srgbClr val="3E6CA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1822395" y="2060848"/>
            <a:ext cx="7276220" cy="43204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 algn="l">
              <a:spcBef>
                <a:spcPts val="600"/>
              </a:spcBef>
            </a:pPr>
            <a:r>
              <a:rPr lang="ru-RU" sz="24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Адекватность подбора </a:t>
            </a:r>
            <a:endParaRPr lang="ru-RU" sz="24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67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0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целесообразность  диагностического метода</a:t>
            </a:r>
          </a:p>
          <a:p>
            <a:pPr marL="2667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000" dirty="0" smtClean="0">
                <a:solidFill>
                  <a:srgbClr val="9B3937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надежность </a:t>
            </a:r>
            <a:r>
              <a:rPr lang="ru-RU" sz="20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и валидность</a:t>
            </a:r>
          </a:p>
          <a:p>
            <a:pPr marL="2667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000" b="1" dirty="0" smtClean="0">
                <a:solidFill>
                  <a:srgbClr val="9B3937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учет субъективности</a:t>
            </a:r>
          </a:p>
          <a:p>
            <a:pPr marL="631825" indent="-365125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000" dirty="0" smtClean="0">
                <a:solidFill>
                  <a:srgbClr val="9B393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возрастная </a:t>
            </a:r>
            <a:r>
              <a:rPr lang="ru-RU" sz="20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адекватность и индивидуальные </a:t>
            </a:r>
            <a:r>
              <a:rPr lang="ru-RU" sz="20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особенности</a:t>
            </a:r>
          </a:p>
          <a:p>
            <a:pPr marL="631825" indent="-365125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0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цикличность</a:t>
            </a:r>
            <a:endParaRPr lang="ru-RU" sz="2000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indent="-342900" algn="l"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Открытый реестр </a:t>
            </a:r>
            <a:r>
              <a:rPr lang="ru-RU" sz="20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психодиагностических методик, вызывающих доверие профессионального сообщества </a:t>
            </a:r>
            <a:endParaRPr lang="ru-RU" sz="2000" b="1" dirty="0" smtClean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6700" algn="l">
              <a:spcBef>
                <a:spcPts val="800"/>
              </a:spcBef>
            </a:pPr>
            <a:r>
              <a:rPr lang="ru-RU" sz="16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Приложение 3</a:t>
            </a:r>
            <a:r>
              <a:rPr lang="ru-RU" sz="16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 к методическим рекомендациям, </a:t>
            </a:r>
            <a:r>
              <a:rPr lang="ru-RU" sz="16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утверждены</a:t>
            </a:r>
            <a:r>
              <a:rPr lang="ru-RU" sz="16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Распоряжением Минпросвещения России от 28.12.2020 № Р-193</a:t>
            </a:r>
            <a:r>
              <a:rPr lang="ru-RU" sz="16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(с изменениями от 26.09.2023</a:t>
            </a:r>
            <a:r>
              <a:rPr lang="ru-RU" sz="16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Об утверждении методических рекомендаций по системе функционирования психологических служб в общеобразовательных организациях»</a:t>
            </a:r>
          </a:p>
          <a:p>
            <a:pPr marL="266700" algn="l">
              <a:spcBef>
                <a:spcPts val="800"/>
              </a:spcBef>
            </a:pPr>
            <a:endParaRPr lang="ru-RU" sz="24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56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:\ППМС-Центр\Документы для Министерства\Августовская пед конферения\179739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6357" y="1268760"/>
            <a:ext cx="8343690" cy="578293"/>
          </a:xfrm>
        </p:spPr>
        <p:txBody>
          <a:bodyPr>
            <a:noAutofit/>
          </a:bodyPr>
          <a:lstStyle/>
          <a:p>
            <a:pPr algn="r"/>
            <a:r>
              <a:rPr lang="ru-RU" sz="28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отбора </a:t>
            </a:r>
            <a:r>
              <a:rPr lang="ru-RU" sz="2800" b="1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инструментария</a:t>
            </a:r>
            <a:endParaRPr lang="ru-RU" sz="2800" b="1" dirty="0">
              <a:solidFill>
                <a:srgbClr val="003399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E4B48AE2-B2C1-4B06-8772-F9019019CBCD}"/>
              </a:ext>
            </a:extLst>
          </p:cNvPr>
          <p:cNvSpPr/>
          <p:nvPr/>
        </p:nvSpPr>
        <p:spPr>
          <a:xfrm>
            <a:off x="152653" y="978499"/>
            <a:ext cx="8795637" cy="55659"/>
          </a:xfrm>
          <a:prstGeom prst="rect">
            <a:avLst/>
          </a:prstGeom>
          <a:solidFill>
            <a:srgbClr val="003399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>
            <a:extLst>
              <a:ext uri="{FF2B5EF4-FFF2-40B4-BE49-F238E27FC236}">
                <a16:creationId xmlns="" xmlns:a16="http://schemas.microsoft.com/office/drawing/2014/main" id="{E0A7442E-366B-4002-948A-ED4177DE86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8968"/>
          <a:stretch/>
        </p:blipFill>
        <p:spPr bwMode="auto">
          <a:xfrm>
            <a:off x="3207" y="246192"/>
            <a:ext cx="1886599" cy="590520"/>
          </a:xfrm>
          <a:prstGeom prst="rect">
            <a:avLst/>
          </a:prstGeom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F7563FAE-29AD-463D-9011-E318B85E938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526" b="19440"/>
          <a:stretch/>
        </p:blipFill>
        <p:spPr>
          <a:xfrm>
            <a:off x="7946246" y="175029"/>
            <a:ext cx="1153021" cy="732846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CD3E1E8A-F1E6-42C6-A325-836B69434674}"/>
              </a:ext>
            </a:extLst>
          </p:cNvPr>
          <p:cNvSpPr txBox="1">
            <a:spLocks/>
          </p:cNvSpPr>
          <p:nvPr/>
        </p:nvSpPr>
        <p:spPr>
          <a:xfrm>
            <a:off x="1155549" y="175489"/>
            <a:ext cx="7215978" cy="7920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rgbClr val="3E6C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Областная педагогическая конференция: </a:t>
            </a:r>
          </a:p>
          <a:p>
            <a:r>
              <a:rPr lang="ru-RU" sz="2000" b="1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психологическое</a:t>
            </a:r>
            <a:r>
              <a:rPr lang="ru-RU" sz="2000" b="1" dirty="0" smtClean="0">
                <a:solidFill>
                  <a:srgbClr val="3E6C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сопровождение образовательного процесса</a:t>
            </a:r>
            <a:endParaRPr lang="ru-RU" sz="2000" b="1" dirty="0">
              <a:solidFill>
                <a:srgbClr val="3E6CA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1557621" y="1988840"/>
            <a:ext cx="7390669" cy="44644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 algn="l">
              <a:spcBef>
                <a:spcPts val="600"/>
              </a:spcBef>
            </a:pPr>
            <a:r>
              <a:rPr lang="ru-RU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. Актуальные проблемы и риски использования инструментария</a:t>
            </a:r>
            <a:endParaRPr lang="ru-RU" sz="24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67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4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проблема «</a:t>
            </a:r>
            <a:r>
              <a:rPr lang="ru-RU" sz="2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передиагностики и недодиагностики»</a:t>
            </a:r>
            <a:endParaRPr lang="ru-RU" sz="2400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6700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400" b="1" dirty="0" smtClean="0">
                <a:solidFill>
                  <a:srgbClr val="9B3937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некорректная интерпретация </a:t>
            </a:r>
          </a:p>
          <a:p>
            <a:pPr marL="631825" indent="-365125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400" dirty="0">
                <a:solidFill>
                  <a:srgbClr val="9B393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игнорирование качественных данных</a:t>
            </a:r>
          </a:p>
          <a:p>
            <a:pPr marL="631825" indent="-365125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400" dirty="0" smtClean="0">
                <a:solidFill>
                  <a:srgbClr val="9B393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использование невалидных инструментов</a:t>
            </a:r>
          </a:p>
          <a:p>
            <a:pPr marL="631825" indent="-365125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400" dirty="0" smtClean="0">
                <a:solidFill>
                  <a:srgbClr val="9B393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нарушение этических норм и аспектов</a:t>
            </a:r>
          </a:p>
          <a:p>
            <a:pPr marL="631825" indent="-365125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400" dirty="0" smtClean="0">
                <a:solidFill>
                  <a:srgbClr val="9B393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 диагностическая работа психолога в изоляции от междисциплинарной команды</a:t>
            </a:r>
          </a:p>
          <a:p>
            <a:pPr marL="631825" indent="-365125" algn="l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4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3E6CA4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sz="2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ормализм </a:t>
            </a:r>
            <a:r>
              <a:rPr lang="ru-RU" sz="24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и «галочная система»</a:t>
            </a:r>
          </a:p>
          <a:p>
            <a:pPr marL="631825" indent="-365125" algn="l">
              <a:spcBef>
                <a:spcPts val="600"/>
              </a:spcBef>
              <a:buFont typeface="Wingdings" pitchFamily="2" charset="2"/>
              <a:buChar char="ü"/>
            </a:pPr>
            <a:endParaRPr lang="ru-RU" sz="2400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6700" algn="l">
              <a:spcBef>
                <a:spcPts val="800"/>
              </a:spcBef>
            </a:pPr>
            <a:endParaRPr lang="ru-RU" sz="24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46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:\ППМС-Центр\Документы для Министерства\Августовская пед конферения\179739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27784" y="1043461"/>
            <a:ext cx="6034231" cy="578293"/>
          </a:xfrm>
        </p:spPr>
        <p:txBody>
          <a:bodyPr>
            <a:noAutofit/>
          </a:bodyPr>
          <a:lstStyle/>
          <a:p>
            <a:pPr algn="r"/>
            <a:r>
              <a:rPr lang="ru-RU" sz="2800" b="1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Этический </a:t>
            </a:r>
            <a:r>
              <a:rPr lang="ru-RU" sz="28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аспект «Не навреди</a:t>
            </a:r>
            <a:r>
              <a:rPr lang="ru-RU" sz="2800" b="1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800" b="1" dirty="0">
              <a:solidFill>
                <a:srgbClr val="003399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E4B48AE2-B2C1-4B06-8772-F9019019CBCD}"/>
              </a:ext>
            </a:extLst>
          </p:cNvPr>
          <p:cNvSpPr/>
          <p:nvPr/>
        </p:nvSpPr>
        <p:spPr>
          <a:xfrm>
            <a:off x="152653" y="978499"/>
            <a:ext cx="8795637" cy="55659"/>
          </a:xfrm>
          <a:prstGeom prst="rect">
            <a:avLst/>
          </a:prstGeom>
          <a:solidFill>
            <a:srgbClr val="003399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>
            <a:extLst>
              <a:ext uri="{FF2B5EF4-FFF2-40B4-BE49-F238E27FC236}">
                <a16:creationId xmlns="" xmlns:a16="http://schemas.microsoft.com/office/drawing/2014/main" id="{E0A7442E-366B-4002-948A-ED4177DE86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8968"/>
          <a:stretch/>
        </p:blipFill>
        <p:spPr bwMode="auto">
          <a:xfrm>
            <a:off x="3207" y="246192"/>
            <a:ext cx="1886599" cy="590520"/>
          </a:xfrm>
          <a:prstGeom prst="rect">
            <a:avLst/>
          </a:prstGeom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F7563FAE-29AD-463D-9011-E318B85E938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526" b="19440"/>
          <a:stretch/>
        </p:blipFill>
        <p:spPr>
          <a:xfrm>
            <a:off x="7946246" y="175029"/>
            <a:ext cx="1153021" cy="732846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CD3E1E8A-F1E6-42C6-A325-836B69434674}"/>
              </a:ext>
            </a:extLst>
          </p:cNvPr>
          <p:cNvSpPr txBox="1">
            <a:spLocks/>
          </p:cNvSpPr>
          <p:nvPr/>
        </p:nvSpPr>
        <p:spPr>
          <a:xfrm>
            <a:off x="1155549" y="175489"/>
            <a:ext cx="7215978" cy="7920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rgbClr val="3E6C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Областная педагогическая конференция: </a:t>
            </a:r>
          </a:p>
          <a:p>
            <a:r>
              <a:rPr lang="ru-RU" sz="2000" b="1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психологическое</a:t>
            </a:r>
            <a:r>
              <a:rPr lang="ru-RU" sz="2000" b="1" dirty="0" smtClean="0">
                <a:solidFill>
                  <a:srgbClr val="3E6C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сопровождение образовательного процесса</a:t>
            </a:r>
            <a:endParaRPr lang="ru-RU" sz="2000" b="1" dirty="0">
              <a:solidFill>
                <a:srgbClr val="3E6CA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1331641" y="1628800"/>
            <a:ext cx="7616650" cy="50405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 algn="l">
              <a:spcBef>
                <a:spcPts val="400"/>
              </a:spcBef>
            </a:pPr>
            <a:r>
              <a:rPr lang="ru-RU" sz="24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Ключевые </a:t>
            </a:r>
            <a:r>
              <a:rPr lang="ru-RU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принципы, которые должны быть вшиты в протокол каждого </a:t>
            </a:r>
            <a:r>
              <a:rPr lang="ru-RU" sz="24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специалиста:</a:t>
            </a:r>
            <a:endParaRPr lang="ru-RU" sz="24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6700" algn="l">
              <a:spcBef>
                <a:spcPts val="400"/>
              </a:spcBef>
              <a:buFont typeface="Wingdings" pitchFamily="2" charset="2"/>
              <a:buChar char="ü"/>
            </a:pPr>
            <a:r>
              <a:rPr lang="ru-RU" sz="24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диагностика как инструмент помощи, а не клейма</a:t>
            </a:r>
          </a:p>
          <a:p>
            <a:pPr marL="266700" algn="l">
              <a:spcBef>
                <a:spcPts val="400"/>
              </a:spcBef>
              <a:buFont typeface="Wingdings" pitchFamily="2" charset="2"/>
              <a:buChar char="ü"/>
            </a:pPr>
            <a:r>
              <a:rPr lang="ru-RU" sz="2400" dirty="0" smtClean="0">
                <a:solidFill>
                  <a:srgbClr val="9B3937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риск «самосбывающегося пророчества»</a:t>
            </a:r>
            <a:endParaRPr lang="ru-RU" sz="2400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6700" algn="l">
              <a:spcBef>
                <a:spcPts val="400"/>
              </a:spcBef>
              <a:buFont typeface="Wingdings" pitchFamily="2" charset="2"/>
              <a:buChar char="ü"/>
            </a:pPr>
            <a:r>
              <a:rPr lang="ru-RU" sz="2400" b="1" dirty="0" smtClean="0">
                <a:solidFill>
                  <a:srgbClr val="9B3937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конфиденциальность и безопасность </a:t>
            </a:r>
          </a:p>
          <a:p>
            <a:pPr marL="631825" indent="-365125" algn="l">
              <a:spcBef>
                <a:spcPts val="400"/>
              </a:spcBef>
              <a:buFont typeface="Wingdings" pitchFamily="2" charset="2"/>
              <a:buChar char="ü"/>
            </a:pPr>
            <a:r>
              <a:rPr lang="ru-RU" sz="2400" dirty="0">
                <a:solidFill>
                  <a:srgbClr val="9B393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информированное согласие и добровольность</a:t>
            </a:r>
          </a:p>
          <a:p>
            <a:pPr marL="631825" indent="-365125" algn="l">
              <a:spcBef>
                <a:spcPts val="400"/>
              </a:spcBef>
              <a:buFont typeface="Wingdings" pitchFamily="2" charset="2"/>
              <a:buChar char="ü"/>
            </a:pPr>
            <a:r>
              <a:rPr lang="ru-RU" sz="2400" dirty="0" smtClean="0">
                <a:solidFill>
                  <a:srgbClr val="9B393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безопасность процедуры</a:t>
            </a:r>
          </a:p>
          <a:p>
            <a:pPr marL="631825" indent="-365125" algn="l">
              <a:spcBef>
                <a:spcPts val="400"/>
              </a:spcBef>
              <a:buFont typeface="Wingdings" pitchFamily="2" charset="2"/>
              <a:buChar char="ü"/>
            </a:pPr>
            <a:r>
              <a:rPr lang="ru-RU" sz="2400" dirty="0" smtClean="0">
                <a:solidFill>
                  <a:srgbClr val="9B393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профессиональная компетентность - границы ответственности</a:t>
            </a:r>
          </a:p>
          <a:p>
            <a:pPr marL="631825" indent="-365125" algn="l">
              <a:spcBef>
                <a:spcPts val="400"/>
              </a:spcBef>
              <a:buFont typeface="Wingdings" pitchFamily="2" charset="2"/>
              <a:buChar char="ü"/>
            </a:pPr>
            <a:r>
              <a:rPr lang="ru-RU" sz="2400" dirty="0" smtClean="0">
                <a:solidFill>
                  <a:srgbClr val="9B393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экологичность подачи результатов</a:t>
            </a:r>
          </a:p>
          <a:p>
            <a:pPr marL="631825" indent="-365125" algn="l">
              <a:spcBef>
                <a:spcPts val="400"/>
              </a:spcBef>
              <a:buFont typeface="Wingdings" pitchFamily="2" charset="2"/>
              <a:buChar char="ü"/>
            </a:pPr>
            <a:r>
              <a:rPr lang="ru-RU" sz="2400" b="1" dirty="0" smtClean="0">
                <a:solidFill>
                  <a:srgbClr val="9B393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процедурная компетентность</a:t>
            </a:r>
          </a:p>
          <a:p>
            <a:pPr marL="631825" indent="-365125" algn="l">
              <a:spcBef>
                <a:spcPts val="400"/>
              </a:spcBef>
              <a:buFont typeface="Wingdings" pitchFamily="2" charset="2"/>
              <a:buChar char="ü"/>
            </a:pPr>
            <a:r>
              <a:rPr lang="ru-RU" sz="2400" dirty="0" smtClean="0">
                <a:solidFill>
                  <a:srgbClr val="9B393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человеческий фактор превыше методик</a:t>
            </a:r>
            <a:endParaRPr lang="ru-RU" sz="2400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6700" algn="l">
              <a:spcBef>
                <a:spcPts val="800"/>
              </a:spcBef>
            </a:pPr>
            <a:endParaRPr lang="ru-RU" sz="24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438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:\ППМС-Центр\Документы для Министерства\Августовская пед конферения\179739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39351" y="1268760"/>
            <a:ext cx="7851275" cy="575023"/>
          </a:xfrm>
        </p:spPr>
        <p:txBody>
          <a:bodyPr>
            <a:noAutofit/>
          </a:bodyPr>
          <a:lstStyle/>
          <a:p>
            <a:pPr algn="r"/>
            <a:r>
              <a:rPr lang="ru-RU" sz="2800" b="1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Типичные ошибки (чего делать нельзя!)</a:t>
            </a:r>
            <a:endParaRPr lang="ru-RU" sz="2800" b="1" dirty="0">
              <a:solidFill>
                <a:srgbClr val="003399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E4B48AE2-B2C1-4B06-8772-F9019019CBCD}"/>
              </a:ext>
            </a:extLst>
          </p:cNvPr>
          <p:cNvSpPr/>
          <p:nvPr/>
        </p:nvSpPr>
        <p:spPr>
          <a:xfrm>
            <a:off x="152653" y="978499"/>
            <a:ext cx="8795637" cy="55659"/>
          </a:xfrm>
          <a:prstGeom prst="rect">
            <a:avLst/>
          </a:prstGeom>
          <a:solidFill>
            <a:srgbClr val="003399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>
            <a:extLst>
              <a:ext uri="{FF2B5EF4-FFF2-40B4-BE49-F238E27FC236}">
                <a16:creationId xmlns="" xmlns:a16="http://schemas.microsoft.com/office/drawing/2014/main" id="{E0A7442E-366B-4002-948A-ED4177DE86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8968"/>
          <a:stretch/>
        </p:blipFill>
        <p:spPr bwMode="auto">
          <a:xfrm>
            <a:off x="3207" y="246192"/>
            <a:ext cx="1886599" cy="590520"/>
          </a:xfrm>
          <a:prstGeom prst="rect">
            <a:avLst/>
          </a:prstGeom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F7563FAE-29AD-463D-9011-E318B85E938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526" b="19440"/>
          <a:stretch/>
        </p:blipFill>
        <p:spPr>
          <a:xfrm>
            <a:off x="7946246" y="175029"/>
            <a:ext cx="1153021" cy="732846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CD3E1E8A-F1E6-42C6-A325-836B69434674}"/>
              </a:ext>
            </a:extLst>
          </p:cNvPr>
          <p:cNvSpPr txBox="1">
            <a:spLocks/>
          </p:cNvSpPr>
          <p:nvPr/>
        </p:nvSpPr>
        <p:spPr>
          <a:xfrm>
            <a:off x="1155549" y="175489"/>
            <a:ext cx="7215978" cy="7920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rgbClr val="3E6C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Областная педагогическая конференция: </a:t>
            </a:r>
          </a:p>
          <a:p>
            <a:r>
              <a:rPr lang="ru-RU" sz="2000" b="1" dirty="0" smtClean="0">
                <a:solidFill>
                  <a:srgbClr val="3E6C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психологическое сопровождение образовательного процесса</a:t>
            </a:r>
            <a:endParaRPr lang="ru-RU" sz="2000" b="1" dirty="0">
              <a:solidFill>
                <a:srgbClr val="3E6CA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1527308" y="2132856"/>
            <a:ext cx="7544642" cy="43924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indent="-457200" algn="just">
              <a:spcBef>
                <a:spcPts val="800"/>
              </a:spcBef>
              <a:buFont typeface="+mj-lt"/>
              <a:buAutoNum type="arabicParenR"/>
            </a:pPr>
            <a:r>
              <a:rPr lang="ru-RU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Использовать тесты без возрастных норм - </a:t>
            </a:r>
            <a:r>
              <a:rPr lang="ru-RU" sz="24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это гарантирует ложные результаты</a:t>
            </a:r>
          </a:p>
          <a:p>
            <a:pPr lvl="1" indent="-457200" algn="just">
              <a:spcBef>
                <a:spcPts val="800"/>
              </a:spcBef>
              <a:buFont typeface="+mj-lt"/>
              <a:buAutoNum type="arabicParenR"/>
            </a:pPr>
            <a:r>
              <a:rPr lang="ru-RU" sz="24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Обсуждать </a:t>
            </a:r>
            <a:r>
              <a:rPr lang="ru-RU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ребенка </a:t>
            </a:r>
            <a:r>
              <a:rPr lang="ru-RU" sz="24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в сопричастном сообществе - прямое нарушение врачебной тайны </a:t>
            </a:r>
          </a:p>
          <a:p>
            <a:pPr lvl="1" indent="-457200" algn="just">
              <a:spcBef>
                <a:spcPts val="800"/>
              </a:spcBef>
              <a:buFont typeface="+mj-lt"/>
              <a:buAutoNum type="arabicParenR"/>
            </a:pPr>
            <a:r>
              <a:rPr lang="ru-RU" sz="24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Угрожать </a:t>
            </a:r>
            <a:r>
              <a:rPr lang="ru-RU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ребенку тестом </a:t>
            </a:r>
            <a:r>
              <a:rPr lang="ru-RU" sz="24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("если не исправишься, я тебя проверю") - превращает диагностику в инструмент наказания</a:t>
            </a:r>
          </a:p>
          <a:p>
            <a:pPr lvl="1" indent="-457200" algn="just">
              <a:spcBef>
                <a:spcPts val="800"/>
              </a:spcBef>
              <a:buFont typeface="+mj-lt"/>
              <a:buAutoNum type="arabicParenR"/>
            </a:pPr>
            <a:r>
              <a:rPr lang="ru-RU" sz="24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Хранить </a:t>
            </a:r>
            <a:r>
              <a:rPr lang="ru-RU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сырые бланки в  открытом доступе </a:t>
            </a:r>
            <a:r>
              <a:rPr lang="ru-RU" sz="24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- грубое нарушение закона о персональных данных</a:t>
            </a:r>
          </a:p>
          <a:p>
            <a:pPr marL="342900" lvl="1" indent="-342900" algn="just">
              <a:spcBef>
                <a:spcPts val="800"/>
              </a:spcBef>
              <a:buFont typeface="Wingdings" pitchFamily="2" charset="2"/>
              <a:buChar char="Ø"/>
            </a:pPr>
            <a:r>
              <a:rPr lang="ru-RU" sz="24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Принцип «Не </a:t>
            </a:r>
            <a:r>
              <a:rPr lang="ru-RU" sz="24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навреди!» </a:t>
            </a:r>
            <a:r>
              <a:rPr lang="ru-RU" sz="24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в психодиагностике - это про уважение к личности</a:t>
            </a:r>
          </a:p>
        </p:txBody>
      </p:sp>
    </p:spTree>
    <p:extLst>
      <p:ext uri="{BB962C8B-B14F-4D97-AF65-F5344CB8AC3E}">
        <p14:creationId xmlns:p14="http://schemas.microsoft.com/office/powerpoint/2010/main" val="2436008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:\ППМС-Центр\Документы для Министерства\Августовская пед конферения\179739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97015" y="1034158"/>
            <a:ext cx="7851275" cy="575023"/>
          </a:xfrm>
        </p:spPr>
        <p:txBody>
          <a:bodyPr>
            <a:noAutofit/>
          </a:bodyPr>
          <a:lstStyle/>
          <a:p>
            <a:pPr algn="r"/>
            <a:r>
              <a:rPr lang="ru-RU" sz="2800" b="1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28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проводить диагностику, </a:t>
            </a:r>
            <a:r>
              <a:rPr lang="ru-RU" sz="2800" b="1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</a:t>
            </a:r>
            <a:r>
              <a:rPr lang="ru-RU" sz="28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вызвать у ребенка тревогу или агрессию?</a:t>
            </a:r>
          </a:p>
          <a:p>
            <a:pPr algn="r"/>
            <a:endParaRPr lang="ru-RU" sz="2800" b="1" dirty="0">
              <a:solidFill>
                <a:srgbClr val="99000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E4B48AE2-B2C1-4B06-8772-F9019019CBCD}"/>
              </a:ext>
            </a:extLst>
          </p:cNvPr>
          <p:cNvSpPr/>
          <p:nvPr/>
        </p:nvSpPr>
        <p:spPr>
          <a:xfrm>
            <a:off x="152653" y="978499"/>
            <a:ext cx="8795637" cy="55659"/>
          </a:xfrm>
          <a:prstGeom prst="rect">
            <a:avLst/>
          </a:prstGeom>
          <a:solidFill>
            <a:srgbClr val="003399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>
            <a:extLst>
              <a:ext uri="{FF2B5EF4-FFF2-40B4-BE49-F238E27FC236}">
                <a16:creationId xmlns="" xmlns:a16="http://schemas.microsoft.com/office/drawing/2014/main" id="{E0A7442E-366B-4002-948A-ED4177DE86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8968"/>
          <a:stretch/>
        </p:blipFill>
        <p:spPr bwMode="auto">
          <a:xfrm>
            <a:off x="3207" y="246192"/>
            <a:ext cx="1886599" cy="590520"/>
          </a:xfrm>
          <a:prstGeom prst="rect">
            <a:avLst/>
          </a:prstGeom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F7563FAE-29AD-463D-9011-E318B85E938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526" b="19440"/>
          <a:stretch/>
        </p:blipFill>
        <p:spPr>
          <a:xfrm>
            <a:off x="7946246" y="175029"/>
            <a:ext cx="1153021" cy="732846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CD3E1E8A-F1E6-42C6-A325-836B69434674}"/>
              </a:ext>
            </a:extLst>
          </p:cNvPr>
          <p:cNvSpPr txBox="1">
            <a:spLocks/>
          </p:cNvSpPr>
          <p:nvPr/>
        </p:nvSpPr>
        <p:spPr>
          <a:xfrm>
            <a:off x="1155549" y="175489"/>
            <a:ext cx="7215978" cy="7920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rgbClr val="3E6C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Областная педагогическая конференция: </a:t>
            </a:r>
          </a:p>
          <a:p>
            <a:r>
              <a:rPr lang="ru-RU" sz="2000" b="1" dirty="0" smtClean="0">
                <a:solidFill>
                  <a:srgbClr val="3E6C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психологическое сопровождение образовательного процесса</a:t>
            </a:r>
            <a:endParaRPr lang="ru-RU" sz="2000" b="1" dirty="0">
              <a:solidFill>
                <a:srgbClr val="3E6CA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1306526" y="2204864"/>
            <a:ext cx="7792741" cy="43924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indent="-457200" algn="just">
              <a:spcBef>
                <a:spcPts val="800"/>
              </a:spcBef>
              <a:buFont typeface="+mj-lt"/>
              <a:buAutoNum type="arabicParenR"/>
            </a:pPr>
            <a:r>
              <a:rPr lang="ru-RU" sz="22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Смена </a:t>
            </a:r>
            <a:r>
              <a:rPr lang="ru-RU" sz="22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парадигмы:</a:t>
            </a:r>
            <a:r>
              <a:rPr lang="ru-RU" sz="22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от «проверки» к «исследованию»</a:t>
            </a:r>
          </a:p>
          <a:p>
            <a:pPr lvl="1" indent="-457200" algn="just">
              <a:spcBef>
                <a:spcPts val="800"/>
              </a:spcBef>
              <a:buFont typeface="+mj-lt"/>
              <a:buAutoNum type="arabicParenR"/>
            </a:pPr>
            <a:r>
              <a:rPr lang="ru-RU" sz="22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Принцип </a:t>
            </a:r>
            <a:r>
              <a:rPr lang="ru-RU" sz="22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«безопасного пространства»</a:t>
            </a:r>
            <a:r>
              <a:rPr lang="ru-RU" sz="22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(прозрачность, право на «не знаю»)</a:t>
            </a:r>
            <a:endParaRPr lang="ru-RU" sz="2200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indent="-457200" algn="just">
              <a:spcBef>
                <a:spcPts val="800"/>
              </a:spcBef>
              <a:buFont typeface="+mj-lt"/>
              <a:buAutoNum type="arabicParenR"/>
            </a:pPr>
            <a:r>
              <a:rPr lang="ru-RU" sz="22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Уход </a:t>
            </a:r>
            <a:r>
              <a:rPr lang="ru-RU" sz="22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от «сухого» тестирования </a:t>
            </a:r>
            <a:r>
              <a:rPr lang="ru-RU" sz="22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(использовать проективные методики, метафорические карты, игровой формат общения)</a:t>
            </a:r>
            <a:endParaRPr lang="ru-RU" sz="2200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indent="-457200" algn="just">
              <a:spcBef>
                <a:spcPts val="800"/>
              </a:spcBef>
              <a:buFont typeface="+mj-lt"/>
              <a:buAutoNum type="arabicParenR"/>
            </a:pPr>
            <a:r>
              <a:rPr lang="ru-RU" sz="22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Установление </a:t>
            </a:r>
            <a:r>
              <a:rPr lang="ru-RU" sz="22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контакта </a:t>
            </a:r>
            <a:r>
              <a:rPr lang="ru-RU" sz="22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2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раппорта) </a:t>
            </a:r>
            <a:r>
              <a:rPr lang="ru-RU" sz="22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важнее </a:t>
            </a:r>
            <a:r>
              <a:rPr lang="ru-RU" sz="22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данных</a:t>
            </a:r>
          </a:p>
          <a:p>
            <a:pPr lvl="1" indent="-457200" algn="just">
              <a:spcBef>
                <a:spcPts val="800"/>
              </a:spcBef>
              <a:buFont typeface="+mj-lt"/>
              <a:buAutoNum type="arabicParenR"/>
            </a:pPr>
            <a:r>
              <a:rPr lang="ru-RU" sz="22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Обратная </a:t>
            </a:r>
            <a:r>
              <a:rPr lang="ru-RU" sz="22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связь </a:t>
            </a:r>
            <a:r>
              <a:rPr lang="ru-RU" sz="22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как ресурс</a:t>
            </a:r>
          </a:p>
          <a:p>
            <a:pPr marL="342900" lvl="1" indent="-342900" algn="just">
              <a:spcBef>
                <a:spcPts val="800"/>
              </a:spcBef>
              <a:buFont typeface="Wingdings" pitchFamily="2" charset="2"/>
              <a:buChar char="Ø"/>
            </a:pPr>
            <a:r>
              <a:rPr lang="ru-RU" sz="22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Когда мы работаем с детьми группы риска, наша главная задача - не получить «чистые» цифры, а сохранить доверие</a:t>
            </a:r>
          </a:p>
        </p:txBody>
      </p:sp>
    </p:spTree>
    <p:extLst>
      <p:ext uri="{BB962C8B-B14F-4D97-AF65-F5344CB8AC3E}">
        <p14:creationId xmlns:p14="http://schemas.microsoft.com/office/powerpoint/2010/main" val="1997388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:\ППМС-Центр\Документы для Министерства\Августовская пед конферения\179739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31840" y="1034158"/>
            <a:ext cx="5607387" cy="575023"/>
          </a:xfrm>
        </p:spPr>
        <p:txBody>
          <a:bodyPr>
            <a:noAutofit/>
          </a:bodyPr>
          <a:lstStyle/>
          <a:p>
            <a:pPr algn="r"/>
            <a:r>
              <a:rPr lang="ru-RU" sz="2800" b="1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Конфиденциальность данных </a:t>
            </a:r>
            <a:endParaRPr lang="ru-RU" sz="2800" b="1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2800" b="1" dirty="0">
              <a:solidFill>
                <a:srgbClr val="99000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E4B48AE2-B2C1-4B06-8772-F9019019CBCD}"/>
              </a:ext>
            </a:extLst>
          </p:cNvPr>
          <p:cNvSpPr/>
          <p:nvPr/>
        </p:nvSpPr>
        <p:spPr>
          <a:xfrm>
            <a:off x="152653" y="978499"/>
            <a:ext cx="8795637" cy="55659"/>
          </a:xfrm>
          <a:prstGeom prst="rect">
            <a:avLst/>
          </a:prstGeom>
          <a:solidFill>
            <a:srgbClr val="003399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>
            <a:extLst>
              <a:ext uri="{FF2B5EF4-FFF2-40B4-BE49-F238E27FC236}">
                <a16:creationId xmlns="" xmlns:a16="http://schemas.microsoft.com/office/drawing/2014/main" id="{E0A7442E-366B-4002-948A-ED4177DE86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8968"/>
          <a:stretch/>
        </p:blipFill>
        <p:spPr bwMode="auto">
          <a:xfrm>
            <a:off x="3207" y="246192"/>
            <a:ext cx="1886599" cy="590520"/>
          </a:xfrm>
          <a:prstGeom prst="rect">
            <a:avLst/>
          </a:prstGeom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F7563FAE-29AD-463D-9011-E318B85E938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526" b="19440"/>
          <a:stretch/>
        </p:blipFill>
        <p:spPr>
          <a:xfrm>
            <a:off x="7946246" y="175029"/>
            <a:ext cx="1153021" cy="732846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CD3E1E8A-F1E6-42C6-A325-836B69434674}"/>
              </a:ext>
            </a:extLst>
          </p:cNvPr>
          <p:cNvSpPr txBox="1">
            <a:spLocks/>
          </p:cNvSpPr>
          <p:nvPr/>
        </p:nvSpPr>
        <p:spPr>
          <a:xfrm>
            <a:off x="1155549" y="175489"/>
            <a:ext cx="7215978" cy="7920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rgbClr val="3E6C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Областная педагогическая конференция: </a:t>
            </a:r>
          </a:p>
          <a:p>
            <a:r>
              <a:rPr lang="ru-RU" sz="2000" b="1" dirty="0" smtClean="0">
                <a:solidFill>
                  <a:srgbClr val="3E6C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психологическое сопровождение образовательного процесса</a:t>
            </a:r>
            <a:endParaRPr lang="ru-RU" sz="2000" b="1" dirty="0">
              <a:solidFill>
                <a:srgbClr val="3E6CA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1403648" y="1484784"/>
            <a:ext cx="7544642" cy="21602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just">
              <a:spcBef>
                <a:spcPts val="600"/>
              </a:spcBef>
            </a:pPr>
            <a:r>
              <a:rPr lang="ru-RU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Где хранятся результаты?</a:t>
            </a:r>
          </a:p>
          <a:p>
            <a:pPr marL="342900" lvl="1" indent="-342900" algn="just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бумажные носители </a:t>
            </a:r>
            <a:r>
              <a:rPr lang="ru-RU" sz="18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800" b="1" dirty="0" smtClean="0">
                <a:solidFill>
                  <a:srgbClr val="9B393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хранятся в</a:t>
            </a:r>
            <a:r>
              <a:rPr lang="ru-RU" sz="18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сейфе или запираемом шкафу в кабинете психолога. Доступ к ним имеет только </a:t>
            </a:r>
            <a:r>
              <a:rPr lang="ru-RU" sz="18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специалист)</a:t>
            </a:r>
            <a:endParaRPr lang="ru-RU" sz="1800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1" indent="-342900" algn="just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400" b="1" dirty="0">
                <a:solidFill>
                  <a:srgbClr val="9B393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электронные базы </a:t>
            </a:r>
            <a:r>
              <a:rPr lang="ru-RU" sz="18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800" b="1" dirty="0" smtClean="0">
                <a:solidFill>
                  <a:srgbClr val="9B393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должны находиться на защищенном носителе, использование облачных хранилищ общего доступа </a:t>
            </a:r>
            <a:r>
              <a:rPr lang="ru-RU" sz="18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18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хранения персональных данных обучающихся </a:t>
            </a:r>
            <a:r>
              <a:rPr lang="ru-RU" sz="18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недопустимо</a:t>
            </a:r>
            <a:endParaRPr lang="ru-RU" sz="1800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1" algn="just">
              <a:spcBef>
                <a:spcPts val="800"/>
              </a:spcBef>
            </a:pPr>
            <a:endParaRPr lang="ru-RU" sz="2400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1" algn="just">
              <a:spcBef>
                <a:spcPts val="800"/>
              </a:spcBef>
            </a:pPr>
            <a:endParaRPr lang="ru-RU" sz="2400" b="1" dirty="0">
              <a:solidFill>
                <a:srgbClr val="9B393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1382671" y="3789040"/>
            <a:ext cx="7544642" cy="27363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just">
              <a:spcBef>
                <a:spcPts val="800"/>
              </a:spcBef>
            </a:pPr>
            <a:r>
              <a:rPr lang="ru-RU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Кто имеет к ним доступ?</a:t>
            </a:r>
          </a:p>
          <a:p>
            <a:pPr lvl="1" indent="-457200"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0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психолог</a:t>
            </a:r>
            <a:r>
              <a:rPr lang="ru-RU" sz="2000" b="1" dirty="0" smtClean="0">
                <a:solidFill>
                  <a:srgbClr val="9B393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- имеет полный доступ к «сырым» данным</a:t>
            </a:r>
            <a:endParaRPr lang="ru-RU" sz="2000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indent="-457200"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0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администрация</a:t>
            </a:r>
            <a:r>
              <a:rPr lang="ru-RU" sz="20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- получает только обобщенную информацию</a:t>
            </a:r>
          </a:p>
          <a:p>
            <a:pPr lvl="1" indent="-457200"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0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классный </a:t>
            </a:r>
            <a:r>
              <a:rPr 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руководитель и учителя </a:t>
            </a:r>
            <a:r>
              <a:rPr lang="ru-RU" sz="20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- получают не результаты тестов, а рекомендации</a:t>
            </a:r>
          </a:p>
          <a:p>
            <a:pPr lvl="1" indent="-457200"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родители (законные представители) </a:t>
            </a:r>
            <a:r>
              <a:rPr lang="ru-RU" sz="20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– имеют право на получение полной информации, но не в «сухих цифрах, а в корректной форме в формате конструктивного диалога</a:t>
            </a:r>
            <a:endParaRPr lang="ru-RU" sz="2400" b="1" dirty="0">
              <a:solidFill>
                <a:srgbClr val="9B3937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4734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:\ППМС-Центр\Документы для Министерства\Августовская пед конферения\179739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91880" y="1034158"/>
            <a:ext cx="5247346" cy="575023"/>
          </a:xfrm>
        </p:spPr>
        <p:txBody>
          <a:bodyPr>
            <a:noAutofit/>
          </a:bodyPr>
          <a:lstStyle/>
          <a:p>
            <a:pPr algn="r"/>
            <a:r>
              <a:rPr lang="ru-RU" sz="2800" b="1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Конфиденциальность данных </a:t>
            </a:r>
            <a:endParaRPr lang="ru-RU" sz="2800" b="1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2800" b="1" dirty="0">
              <a:solidFill>
                <a:srgbClr val="99000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E4B48AE2-B2C1-4B06-8772-F9019019CBCD}"/>
              </a:ext>
            </a:extLst>
          </p:cNvPr>
          <p:cNvSpPr/>
          <p:nvPr/>
        </p:nvSpPr>
        <p:spPr>
          <a:xfrm>
            <a:off x="152653" y="978499"/>
            <a:ext cx="8795637" cy="55659"/>
          </a:xfrm>
          <a:prstGeom prst="rect">
            <a:avLst/>
          </a:prstGeom>
          <a:solidFill>
            <a:srgbClr val="003399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>
            <a:extLst>
              <a:ext uri="{FF2B5EF4-FFF2-40B4-BE49-F238E27FC236}">
                <a16:creationId xmlns="" xmlns:a16="http://schemas.microsoft.com/office/drawing/2014/main" id="{E0A7442E-366B-4002-948A-ED4177DE86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8968"/>
          <a:stretch/>
        </p:blipFill>
        <p:spPr bwMode="auto">
          <a:xfrm>
            <a:off x="3207" y="246192"/>
            <a:ext cx="1886599" cy="590520"/>
          </a:xfrm>
          <a:prstGeom prst="rect">
            <a:avLst/>
          </a:prstGeom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F7563FAE-29AD-463D-9011-E318B85E938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526" b="19440"/>
          <a:stretch/>
        </p:blipFill>
        <p:spPr>
          <a:xfrm>
            <a:off x="7946246" y="175029"/>
            <a:ext cx="1153021" cy="732846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CD3E1E8A-F1E6-42C6-A325-836B69434674}"/>
              </a:ext>
            </a:extLst>
          </p:cNvPr>
          <p:cNvSpPr txBox="1">
            <a:spLocks/>
          </p:cNvSpPr>
          <p:nvPr/>
        </p:nvSpPr>
        <p:spPr>
          <a:xfrm>
            <a:off x="1155549" y="175489"/>
            <a:ext cx="7215978" cy="7920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rgbClr val="3E6C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Областная педагогическая конференция: </a:t>
            </a:r>
          </a:p>
          <a:p>
            <a:r>
              <a:rPr lang="ru-RU" sz="2000" b="1" dirty="0" smtClean="0">
                <a:solidFill>
                  <a:srgbClr val="3E6C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психологическое сопровождение образовательного процесса</a:t>
            </a:r>
            <a:endParaRPr lang="ru-RU" sz="2000" b="1" dirty="0">
              <a:solidFill>
                <a:srgbClr val="3E6CA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1421022" y="1628800"/>
            <a:ext cx="7544642" cy="21602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 algn="just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4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бумажные </a:t>
            </a:r>
            <a:r>
              <a:rPr 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носители </a:t>
            </a:r>
            <a:r>
              <a:rPr lang="ru-RU" sz="2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000" b="1" dirty="0" smtClean="0">
                <a:solidFill>
                  <a:srgbClr val="9B393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хранятся в сейфе или запираемом шкафу в кабинете психолога. Доступ к ним имеет только специалист)</a:t>
            </a:r>
          </a:p>
          <a:p>
            <a:pPr marL="342900" lvl="1" indent="-342900" algn="just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электронные базы</a:t>
            </a:r>
            <a:r>
              <a:rPr lang="ru-RU" sz="2000" b="1" dirty="0" smtClean="0">
                <a:solidFill>
                  <a:srgbClr val="9B393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000" b="1" dirty="0" smtClean="0">
                <a:solidFill>
                  <a:srgbClr val="9B393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должны находиться на защищенном носителе, использование облачных хранилищ общего доступа </a:t>
            </a:r>
            <a:r>
              <a:rPr lang="ru-RU" sz="20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0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хранения персональных данных обучающихся </a:t>
            </a:r>
            <a:r>
              <a:rPr lang="ru-RU" sz="20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недопустимо</a:t>
            </a:r>
            <a:endParaRPr lang="ru-RU" sz="2000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1" algn="just">
              <a:spcBef>
                <a:spcPts val="800"/>
              </a:spcBef>
            </a:pPr>
            <a:endParaRPr lang="ru-RU" sz="2400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1" algn="just">
              <a:spcBef>
                <a:spcPts val="800"/>
              </a:spcBef>
            </a:pPr>
            <a:endParaRPr lang="ru-RU" sz="2400" b="1" dirty="0">
              <a:solidFill>
                <a:srgbClr val="9B393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1382671" y="3933056"/>
            <a:ext cx="7544642" cy="27363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indent="-457200"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0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психолог</a:t>
            </a:r>
            <a:r>
              <a:rPr lang="ru-RU" sz="20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- имеет полный доступ к «сырым» данным</a:t>
            </a:r>
            <a:endParaRPr lang="ru-RU" sz="2000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indent="-457200"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0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администрация</a:t>
            </a:r>
            <a:r>
              <a:rPr lang="ru-RU" sz="20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- получает только обобщенную информацию</a:t>
            </a:r>
          </a:p>
          <a:p>
            <a:pPr lvl="1" indent="-457200"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0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классный </a:t>
            </a:r>
            <a:r>
              <a:rPr 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руководитель и учителя </a:t>
            </a:r>
            <a:r>
              <a:rPr lang="ru-RU" sz="20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- получают не результаты тестов, а рекомендации</a:t>
            </a:r>
          </a:p>
          <a:p>
            <a:pPr lvl="1" indent="-457200"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родители (законные представители) </a:t>
            </a:r>
            <a:r>
              <a:rPr lang="ru-RU" sz="20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0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имеют право на получение полной информации, но не в «сухих цифрах, а в корректной форме в формате конструктивного диалога</a:t>
            </a:r>
            <a:endParaRPr lang="ru-RU" sz="2400" b="1" dirty="0">
              <a:solidFill>
                <a:srgbClr val="9B393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312880" y="1412776"/>
            <a:ext cx="850206" cy="2160240"/>
          </a:xfrm>
          <a:prstGeom prst="rect">
            <a:avLst/>
          </a:prstGeom>
        </p:spPr>
        <p:txBody>
          <a:bodyPr vert="vert270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>
              <a:spcBef>
                <a:spcPts val="600"/>
              </a:spcBef>
            </a:pPr>
            <a:r>
              <a:rPr lang="ru-RU" sz="24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Где </a:t>
            </a:r>
            <a:r>
              <a:rPr lang="ru-RU" sz="24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хранятся </a:t>
            </a:r>
            <a:r>
              <a:rPr lang="ru-RU" sz="24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результаты?</a:t>
            </a:r>
            <a:endParaRPr lang="ru-RU" sz="2400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1" algn="just">
              <a:spcBef>
                <a:spcPts val="800"/>
              </a:spcBef>
            </a:pPr>
            <a:endParaRPr lang="ru-RU" sz="2400" b="1" dirty="0">
              <a:solidFill>
                <a:srgbClr val="9B393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331658" y="4221088"/>
            <a:ext cx="850206" cy="2160240"/>
          </a:xfrm>
          <a:prstGeom prst="rect">
            <a:avLst/>
          </a:prstGeom>
        </p:spPr>
        <p:txBody>
          <a:bodyPr vert="vert270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>
              <a:spcBef>
                <a:spcPts val="600"/>
              </a:spcBef>
            </a:pPr>
            <a:r>
              <a:rPr lang="ru-RU" sz="24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Кто имеет </a:t>
            </a:r>
          </a:p>
          <a:p>
            <a:pPr marL="0" lvl="1">
              <a:spcBef>
                <a:spcPts val="600"/>
              </a:spcBef>
            </a:pPr>
            <a:r>
              <a:rPr lang="ru-RU" sz="24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к ним доступ?</a:t>
            </a:r>
            <a:endParaRPr lang="ru-RU" sz="2400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1" algn="just">
              <a:spcBef>
                <a:spcPts val="800"/>
              </a:spcBef>
            </a:pPr>
            <a:endParaRPr lang="ru-RU" sz="2400" b="1" dirty="0">
              <a:solidFill>
                <a:srgbClr val="9B3937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427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:\ППМС-Центр\Документы для Министерства\Августовская пед конферения\179739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93190" y="1034158"/>
            <a:ext cx="8155100" cy="575023"/>
          </a:xfrm>
        </p:spPr>
        <p:txBody>
          <a:bodyPr>
            <a:noAutofit/>
          </a:bodyPr>
          <a:lstStyle/>
          <a:p>
            <a:pPr lvl="0" algn="r"/>
            <a:r>
              <a:rPr lang="ru-RU" sz="2800" b="1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28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сообщать результаты родителям, чтобы они </a:t>
            </a:r>
            <a:r>
              <a:rPr lang="ru-RU" sz="2800" b="1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стали союзниками</a:t>
            </a:r>
            <a:r>
              <a:rPr lang="ru-RU" sz="28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r"/>
            <a:endParaRPr lang="ru-RU" sz="2800" b="1" dirty="0">
              <a:solidFill>
                <a:srgbClr val="99000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E4B48AE2-B2C1-4B06-8772-F9019019CBCD}"/>
              </a:ext>
            </a:extLst>
          </p:cNvPr>
          <p:cNvSpPr/>
          <p:nvPr/>
        </p:nvSpPr>
        <p:spPr>
          <a:xfrm>
            <a:off x="152653" y="978499"/>
            <a:ext cx="8795637" cy="55659"/>
          </a:xfrm>
          <a:prstGeom prst="rect">
            <a:avLst/>
          </a:prstGeom>
          <a:solidFill>
            <a:srgbClr val="003399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>
            <a:extLst>
              <a:ext uri="{FF2B5EF4-FFF2-40B4-BE49-F238E27FC236}">
                <a16:creationId xmlns="" xmlns:a16="http://schemas.microsoft.com/office/drawing/2014/main" id="{E0A7442E-366B-4002-948A-ED4177DE86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8968"/>
          <a:stretch/>
        </p:blipFill>
        <p:spPr bwMode="auto">
          <a:xfrm>
            <a:off x="3207" y="246192"/>
            <a:ext cx="1886599" cy="590520"/>
          </a:xfrm>
          <a:prstGeom prst="rect">
            <a:avLst/>
          </a:prstGeom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F7563FAE-29AD-463D-9011-E318B85E938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0526" b="19440"/>
          <a:stretch/>
        </p:blipFill>
        <p:spPr>
          <a:xfrm>
            <a:off x="7946246" y="175029"/>
            <a:ext cx="1153021" cy="732846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CD3E1E8A-F1E6-42C6-A325-836B69434674}"/>
              </a:ext>
            </a:extLst>
          </p:cNvPr>
          <p:cNvSpPr txBox="1">
            <a:spLocks/>
          </p:cNvSpPr>
          <p:nvPr/>
        </p:nvSpPr>
        <p:spPr>
          <a:xfrm>
            <a:off x="1155549" y="175489"/>
            <a:ext cx="7215978" cy="7920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rgbClr val="3E6C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Областная педагогическая конференция: </a:t>
            </a:r>
          </a:p>
          <a:p>
            <a:r>
              <a:rPr lang="ru-RU" sz="2000" b="1" dirty="0" smtClean="0">
                <a:solidFill>
                  <a:srgbClr val="3E6C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психологическое сопровождение образовательного процесса</a:t>
            </a:r>
            <a:endParaRPr lang="ru-RU" sz="2000" b="1" dirty="0">
              <a:solidFill>
                <a:srgbClr val="3E6CA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1155549" y="2204864"/>
            <a:ext cx="7792741" cy="43924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indent="-457200" algn="just">
              <a:spcBef>
                <a:spcPts val="600"/>
              </a:spcBef>
              <a:buFont typeface="+mj-lt"/>
              <a:buAutoNum type="arabicParenR"/>
            </a:pPr>
            <a:r>
              <a:rPr 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Смена парадигмы</a:t>
            </a:r>
            <a:r>
              <a:rPr lang="ru-RU" sz="20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от «выявления </a:t>
            </a:r>
            <a:r>
              <a:rPr lang="ru-RU" sz="20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проблем» к «поиску точек опоры»</a:t>
            </a:r>
          </a:p>
          <a:p>
            <a:pPr lvl="1" indent="-457200" algn="just">
              <a:spcBef>
                <a:spcPts val="600"/>
              </a:spcBef>
              <a:buFont typeface="+mj-lt"/>
              <a:buAutoNum type="arabicParenR"/>
            </a:pPr>
            <a:r>
              <a:rPr 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Принцип «Мы в одной лодке</a:t>
            </a:r>
            <a:r>
              <a:rPr lang="ru-RU" sz="20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b="1" dirty="0" smtClean="0">
                <a:solidFill>
                  <a:srgbClr val="3E6CA4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использовать местоимения «мы, наш, нам»</a:t>
            </a:r>
          </a:p>
          <a:p>
            <a:pPr lvl="1" indent="-457200" algn="just">
              <a:spcBef>
                <a:spcPts val="600"/>
              </a:spcBef>
              <a:buFont typeface="+mj-lt"/>
              <a:buAutoNum type="arabicParenR"/>
            </a:pPr>
            <a:r>
              <a:rPr 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Опора на факты</a:t>
            </a:r>
            <a:r>
              <a:rPr lang="ru-RU" sz="20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, а не на интерпретации</a:t>
            </a:r>
          </a:p>
          <a:p>
            <a:pPr lvl="1" indent="-457200" algn="just">
              <a:spcBef>
                <a:spcPts val="600"/>
              </a:spcBef>
              <a:buFont typeface="+mj-lt"/>
              <a:buAutoNum type="arabicParenR"/>
            </a:pPr>
            <a:r>
              <a:rPr 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Дайте родителям «право на экспертность»</a:t>
            </a:r>
          </a:p>
          <a:p>
            <a:pPr lvl="1" indent="-457200" algn="just">
              <a:spcBef>
                <a:spcPts val="600"/>
              </a:spcBef>
              <a:buFont typeface="+mj-lt"/>
              <a:buAutoNum type="arabicParenR"/>
            </a:pPr>
            <a:r>
              <a:rPr 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Конкретный план действий </a:t>
            </a:r>
            <a:r>
              <a:rPr lang="ru-RU" sz="20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(алгоритм «Что дальше</a:t>
            </a:r>
            <a:r>
              <a:rPr lang="ru-RU" sz="20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?»)</a:t>
            </a:r>
          </a:p>
          <a:p>
            <a:pPr lvl="1" indent="-457200" algn="just">
              <a:spcBef>
                <a:spcPts val="600"/>
              </a:spcBef>
              <a:buFont typeface="+mj-lt"/>
              <a:buAutoNum type="arabicParenR"/>
            </a:pPr>
            <a:r>
              <a:rPr 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Эмпатия</a:t>
            </a:r>
            <a:r>
              <a:rPr lang="ru-RU" sz="20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как инструмент</a:t>
            </a:r>
          </a:p>
          <a:p>
            <a:pPr marL="342900" lvl="1" indent="-342900" algn="just">
              <a:spcBef>
                <a:spcPts val="800"/>
              </a:spcBef>
              <a:buFont typeface="Wingdings" pitchFamily="2" charset="2"/>
              <a:buChar char="Ø"/>
            </a:pPr>
            <a:r>
              <a:rPr 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Ваша цель </a:t>
            </a:r>
            <a:r>
              <a:rPr lang="ru-RU" sz="2000" dirty="0">
                <a:solidFill>
                  <a:srgbClr val="9B3937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не «сообщить результаты», а «создать пространство для помощи</a:t>
            </a:r>
            <a:r>
              <a:rPr lang="ru-RU" sz="20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342900" lvl="1" indent="-342900" algn="just">
              <a:spcBef>
                <a:spcPts val="800"/>
              </a:spcBef>
              <a:buFont typeface="Wingdings" pitchFamily="2" charset="2"/>
              <a:buChar char="Ø"/>
            </a:pPr>
            <a:r>
              <a:rPr lang="ru-RU" sz="20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Если родитель почувствует, что вы на стороне ребенка, а не на стороне «системы, которая хочет его наказать», он сам пойдет вам навстречу</a:t>
            </a:r>
          </a:p>
        </p:txBody>
      </p:sp>
    </p:spTree>
    <p:extLst>
      <p:ext uri="{BB962C8B-B14F-4D97-AF65-F5344CB8AC3E}">
        <p14:creationId xmlns:p14="http://schemas.microsoft.com/office/powerpoint/2010/main" val="526499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:\ППМС-Центр\Документы для Министерства\Августовская пед конферения\179739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6691" y="1412776"/>
            <a:ext cx="8039958" cy="882674"/>
          </a:xfrm>
        </p:spPr>
        <p:txBody>
          <a:bodyPr>
            <a:noAutofit/>
          </a:bodyPr>
          <a:lstStyle/>
          <a:p>
            <a:pPr algn="r"/>
            <a:r>
              <a:rPr lang="ru-RU" sz="2800" b="1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цифр к действиям:  как превратить результаты диагностики в реальную помощь </a:t>
            </a:r>
            <a:endParaRPr lang="ru-RU" sz="2800" b="1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E4B48AE2-B2C1-4B06-8772-F9019019CBCD}"/>
              </a:ext>
            </a:extLst>
          </p:cNvPr>
          <p:cNvSpPr/>
          <p:nvPr/>
        </p:nvSpPr>
        <p:spPr>
          <a:xfrm>
            <a:off x="152653" y="978499"/>
            <a:ext cx="8795637" cy="55659"/>
          </a:xfrm>
          <a:prstGeom prst="rect">
            <a:avLst/>
          </a:prstGeom>
          <a:solidFill>
            <a:srgbClr val="003399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>
            <a:extLst>
              <a:ext uri="{FF2B5EF4-FFF2-40B4-BE49-F238E27FC236}">
                <a16:creationId xmlns="" xmlns:a16="http://schemas.microsoft.com/office/drawing/2014/main" id="{E0A7442E-366B-4002-948A-ED4177DE86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8968"/>
          <a:stretch/>
        </p:blipFill>
        <p:spPr bwMode="auto">
          <a:xfrm>
            <a:off x="3207" y="246192"/>
            <a:ext cx="1886599" cy="590520"/>
          </a:xfrm>
          <a:prstGeom prst="rect">
            <a:avLst/>
          </a:prstGeom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F7563FAE-29AD-463D-9011-E318B85E938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526" b="19440"/>
          <a:stretch/>
        </p:blipFill>
        <p:spPr>
          <a:xfrm>
            <a:off x="7946246" y="175029"/>
            <a:ext cx="1153021" cy="732846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CD3E1E8A-F1E6-42C6-A325-836B69434674}"/>
              </a:ext>
            </a:extLst>
          </p:cNvPr>
          <p:cNvSpPr txBox="1">
            <a:spLocks/>
          </p:cNvSpPr>
          <p:nvPr/>
        </p:nvSpPr>
        <p:spPr>
          <a:xfrm>
            <a:off x="1155549" y="175489"/>
            <a:ext cx="7215978" cy="7920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rgbClr val="3E6C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Областная педагогическая конференция: </a:t>
            </a:r>
          </a:p>
          <a:p>
            <a:r>
              <a:rPr lang="ru-RU" sz="2000" b="1" dirty="0" smtClean="0">
                <a:solidFill>
                  <a:srgbClr val="3E6C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психологическое сопровождение образовательного процесса</a:t>
            </a:r>
            <a:endParaRPr lang="ru-RU" sz="2000" b="1" dirty="0">
              <a:solidFill>
                <a:srgbClr val="3E6CA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1475656" y="2708920"/>
            <a:ext cx="7417384" cy="31879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indent="-457200" algn="just">
              <a:spcBef>
                <a:spcPts val="600"/>
              </a:spcBef>
              <a:buFont typeface="+mj-lt"/>
              <a:buAutoNum type="arabicParenR"/>
            </a:pPr>
            <a:r>
              <a:rPr lang="ru-RU" sz="22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Переход от «диагноза к ресурсу» </a:t>
            </a:r>
            <a:r>
              <a:rPr lang="ru-RU" sz="22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- поиск дефицита навыка</a:t>
            </a:r>
            <a:endParaRPr lang="ru-RU" sz="2200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indent="-457200" algn="just">
              <a:spcBef>
                <a:spcPts val="600"/>
              </a:spcBef>
              <a:buFont typeface="+mj-lt"/>
              <a:buAutoNum type="arabicParenR"/>
            </a:pPr>
            <a:r>
              <a:rPr lang="ru-RU" sz="22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Контекстуализация: </a:t>
            </a:r>
            <a:r>
              <a:rPr lang="ru-RU" sz="2200" b="1" dirty="0" smtClean="0">
                <a:solidFill>
                  <a:srgbClr val="9B393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цифры + наблюдение = связать  данные с жизнью, построить индивидуальный профиль</a:t>
            </a:r>
            <a:endParaRPr lang="ru-RU" sz="2200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indent="-457200" algn="just">
              <a:spcBef>
                <a:spcPts val="600"/>
              </a:spcBef>
              <a:buFont typeface="+mj-lt"/>
              <a:buAutoNum type="arabicParenR"/>
            </a:pPr>
            <a:r>
              <a:rPr lang="ru-RU" sz="22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Принцип «малых шагов»:  </a:t>
            </a:r>
            <a:r>
              <a:rPr lang="en-US" sz="22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SMART</a:t>
            </a:r>
            <a:r>
              <a:rPr lang="ru-RU" sz="22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-подход + конкретные педагогические приемы</a:t>
            </a:r>
            <a:endParaRPr lang="ru-RU" sz="2200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Ø"/>
            </a:pPr>
            <a:r>
              <a:rPr lang="ru-RU" sz="20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Мониторинг как диалог </a:t>
            </a:r>
            <a:r>
              <a:rPr lang="ru-RU" sz="20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с ребенком, учителем, родителем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ru-RU" sz="20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Отчетность для себя и педагогов,  </a:t>
            </a:r>
            <a:r>
              <a:rPr lang="ru-RU" sz="20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а не для «галочки»</a:t>
            </a:r>
            <a:endParaRPr lang="ru-RU" sz="20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890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:\ППМС-Центр\Документы для Министерства\Августовская пед конферения\179739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43559" y="967576"/>
            <a:ext cx="8039958" cy="954682"/>
          </a:xfrm>
        </p:spPr>
        <p:txBody>
          <a:bodyPr>
            <a:noAutofit/>
          </a:bodyPr>
          <a:lstStyle/>
          <a:p>
            <a:pPr algn="r"/>
            <a:r>
              <a:rPr lang="ru-RU" sz="2800" b="1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диагностика бесполезна без последующей коррекционной работы? </a:t>
            </a:r>
            <a:endParaRPr lang="ru-RU" sz="2800" b="1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E4B48AE2-B2C1-4B06-8772-F9019019CBCD}"/>
              </a:ext>
            </a:extLst>
          </p:cNvPr>
          <p:cNvSpPr/>
          <p:nvPr/>
        </p:nvSpPr>
        <p:spPr>
          <a:xfrm>
            <a:off x="152653" y="978499"/>
            <a:ext cx="8795637" cy="55659"/>
          </a:xfrm>
          <a:prstGeom prst="rect">
            <a:avLst/>
          </a:prstGeom>
          <a:solidFill>
            <a:srgbClr val="003399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>
            <a:extLst>
              <a:ext uri="{FF2B5EF4-FFF2-40B4-BE49-F238E27FC236}">
                <a16:creationId xmlns="" xmlns:a16="http://schemas.microsoft.com/office/drawing/2014/main" id="{E0A7442E-366B-4002-948A-ED4177DE86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8968"/>
          <a:stretch/>
        </p:blipFill>
        <p:spPr bwMode="auto">
          <a:xfrm>
            <a:off x="3207" y="246192"/>
            <a:ext cx="1886599" cy="590520"/>
          </a:xfrm>
          <a:prstGeom prst="rect">
            <a:avLst/>
          </a:prstGeom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F7563FAE-29AD-463D-9011-E318B85E938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526" b="19440"/>
          <a:stretch/>
        </p:blipFill>
        <p:spPr>
          <a:xfrm>
            <a:off x="7946246" y="175029"/>
            <a:ext cx="1153021" cy="732846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CD3E1E8A-F1E6-42C6-A325-836B69434674}"/>
              </a:ext>
            </a:extLst>
          </p:cNvPr>
          <p:cNvSpPr txBox="1">
            <a:spLocks/>
          </p:cNvSpPr>
          <p:nvPr/>
        </p:nvSpPr>
        <p:spPr>
          <a:xfrm>
            <a:off x="1155549" y="175489"/>
            <a:ext cx="7215978" cy="7920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rgbClr val="3E6C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Областная педагогическая конференция: </a:t>
            </a:r>
          </a:p>
          <a:p>
            <a:r>
              <a:rPr lang="ru-RU" sz="2000" b="1" dirty="0" smtClean="0">
                <a:solidFill>
                  <a:srgbClr val="3E6C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психологическое сопровождение образовательного процесса</a:t>
            </a:r>
            <a:endParaRPr lang="ru-RU" sz="2000" b="1" dirty="0">
              <a:solidFill>
                <a:srgbClr val="3E6CA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1504168" y="1916832"/>
            <a:ext cx="7417384" cy="45365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indent="-457200" algn="just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2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Диагностика - это лишь «фотография», </a:t>
            </a:r>
            <a:r>
              <a:rPr lang="ru-RU" sz="22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а не «лечение» </a:t>
            </a:r>
            <a:endParaRPr lang="ru-RU" sz="2200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indent="-457200" algn="just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2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Риск ярлыкования </a:t>
            </a:r>
            <a:r>
              <a:rPr lang="ru-RU" sz="22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2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опасная ловушка, которая работает против обучающегося</a:t>
            </a:r>
            <a:endParaRPr lang="ru-RU" sz="2200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indent="-457200" algn="just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2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Потеря доверия </a:t>
            </a:r>
            <a:r>
              <a:rPr lang="ru-RU" sz="22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2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«меня проверили и оценили, но не помогли»</a:t>
            </a:r>
          </a:p>
          <a:p>
            <a:pPr lvl="1" indent="-457200" algn="just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22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Ресурсная неэффективность </a:t>
            </a:r>
            <a:r>
              <a:rPr lang="ru-RU" sz="22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обесценивает профессиональную компетентность специалиста и педагогического коллектива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ru-RU" sz="22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Диагностика - это инструмент управления будущим, а не архивация прошлого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ru-RU" sz="22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Диагностика с коррекцией - доказательство того, что мы знаем как помочь</a:t>
            </a:r>
          </a:p>
          <a:p>
            <a:pPr marL="342900" indent="-342900" algn="just">
              <a:buFont typeface="Wingdings" pitchFamily="2" charset="2"/>
              <a:buChar char="Ø"/>
            </a:pPr>
            <a:endParaRPr lang="ru-RU" sz="2000" b="1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Ø"/>
            </a:pPr>
            <a:endParaRPr lang="ru-RU" sz="20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0795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:\ППМС-Центр\Документы для Министерства\Августовская пед конферения\179739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08332" y="948628"/>
            <a:ext cx="8039958" cy="882674"/>
          </a:xfrm>
        </p:spPr>
        <p:txBody>
          <a:bodyPr>
            <a:noAutofit/>
          </a:bodyPr>
          <a:lstStyle/>
          <a:p>
            <a:pPr algn="r"/>
            <a:r>
              <a:rPr lang="ru-RU" sz="28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Командная работа - это не разделение обязанностей, а объединение опций</a:t>
            </a:r>
            <a:r>
              <a:rPr lang="ru-RU" sz="2800" b="1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2800" b="1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E4B48AE2-B2C1-4B06-8772-F9019019CBCD}"/>
              </a:ext>
            </a:extLst>
          </p:cNvPr>
          <p:cNvSpPr/>
          <p:nvPr/>
        </p:nvSpPr>
        <p:spPr>
          <a:xfrm>
            <a:off x="152653" y="978499"/>
            <a:ext cx="8795637" cy="55659"/>
          </a:xfrm>
          <a:prstGeom prst="rect">
            <a:avLst/>
          </a:prstGeom>
          <a:solidFill>
            <a:srgbClr val="003399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>
            <a:extLst>
              <a:ext uri="{FF2B5EF4-FFF2-40B4-BE49-F238E27FC236}">
                <a16:creationId xmlns="" xmlns:a16="http://schemas.microsoft.com/office/drawing/2014/main" id="{E0A7442E-366B-4002-948A-ED4177DE86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8968"/>
          <a:stretch/>
        </p:blipFill>
        <p:spPr bwMode="auto">
          <a:xfrm>
            <a:off x="3207" y="246192"/>
            <a:ext cx="1886599" cy="590520"/>
          </a:xfrm>
          <a:prstGeom prst="rect">
            <a:avLst/>
          </a:prstGeom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F7563FAE-29AD-463D-9011-E318B85E938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526" b="19440"/>
          <a:stretch/>
        </p:blipFill>
        <p:spPr>
          <a:xfrm>
            <a:off x="7946246" y="175029"/>
            <a:ext cx="1153021" cy="732846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CD3E1E8A-F1E6-42C6-A325-836B69434674}"/>
              </a:ext>
            </a:extLst>
          </p:cNvPr>
          <p:cNvSpPr txBox="1">
            <a:spLocks/>
          </p:cNvSpPr>
          <p:nvPr/>
        </p:nvSpPr>
        <p:spPr>
          <a:xfrm>
            <a:off x="1155549" y="175489"/>
            <a:ext cx="7215978" cy="7920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rgbClr val="3E6C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Областная педагогическая конференция: </a:t>
            </a:r>
          </a:p>
          <a:p>
            <a:r>
              <a:rPr lang="ru-RU" sz="2000" b="1" dirty="0" smtClean="0">
                <a:solidFill>
                  <a:srgbClr val="3E6C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психологическое сопровождение образовательного процесса</a:t>
            </a:r>
            <a:endParaRPr lang="ru-RU" sz="2000" b="1" dirty="0">
              <a:solidFill>
                <a:srgbClr val="3E6CA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1131600" y="1753236"/>
            <a:ext cx="7792740" cy="51047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just">
              <a:spcBef>
                <a:spcPts val="600"/>
              </a:spcBef>
            </a:pPr>
            <a:r>
              <a:rPr lang="ru-RU" sz="22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Принципы командной работы «психолог + учитель»</a:t>
            </a:r>
          </a:p>
          <a:p>
            <a:pPr lvl="1" indent="-457200" algn="just">
              <a:spcBef>
                <a:spcPts val="600"/>
              </a:spcBef>
              <a:buFont typeface="+mj-lt"/>
              <a:buAutoNum type="arabicParenR"/>
            </a:pPr>
            <a:r>
              <a:rPr lang="ru-RU" sz="22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объективность</a:t>
            </a:r>
            <a:r>
              <a:rPr lang="ru-RU" sz="22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вместо субъективности</a:t>
            </a:r>
          </a:p>
          <a:p>
            <a:pPr lvl="1" indent="-457200" algn="just">
              <a:spcBef>
                <a:spcPts val="600"/>
              </a:spcBef>
              <a:buFont typeface="+mj-lt"/>
              <a:buAutoNum type="arabicParenR"/>
            </a:pPr>
            <a:r>
              <a:rPr lang="ru-RU" sz="22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своевременность</a:t>
            </a:r>
            <a:r>
              <a:rPr lang="ru-RU" sz="2200" b="1" dirty="0" smtClean="0">
                <a:solidFill>
                  <a:srgbClr val="9B393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вместо</a:t>
            </a:r>
            <a:r>
              <a:rPr lang="ru-RU" sz="2200" b="1" dirty="0" smtClean="0">
                <a:solidFill>
                  <a:srgbClr val="9B393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«пост-реакции»</a:t>
            </a:r>
          </a:p>
          <a:p>
            <a:pPr lvl="1" indent="-457200" algn="just">
              <a:spcBef>
                <a:spcPts val="600"/>
              </a:spcBef>
              <a:buFont typeface="+mj-lt"/>
              <a:buAutoNum type="arabicParenR"/>
            </a:pPr>
            <a:r>
              <a:rPr lang="ru-RU" sz="2200" b="1" dirty="0" smtClean="0">
                <a:solidFill>
                  <a:srgbClr val="9B393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единая стратегия поддержки </a:t>
            </a:r>
            <a:r>
              <a:rPr lang="ru-RU" sz="22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вместо разрозненности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Педагог видит ребенка в динамике</a:t>
            </a:r>
            <a:r>
              <a:rPr lang="ru-RU" sz="20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как он ведет себя на уроке, как реагирует на неудачи, как общается с одноклассниками в естественной </a:t>
            </a:r>
            <a:r>
              <a:rPr lang="ru-RU" sz="20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среде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Учитель - это «первый радар»: </a:t>
            </a:r>
            <a:r>
              <a:rPr lang="ru-RU" sz="20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он </a:t>
            </a:r>
            <a:r>
              <a:rPr lang="ru-RU" sz="20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замечает изменения в </a:t>
            </a:r>
            <a:r>
              <a:rPr lang="ru-RU" sz="20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поведении обучающегося, </a:t>
            </a:r>
            <a:r>
              <a:rPr lang="ru-RU" sz="20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которые еще не стали патологией, но уже являются «звоночками</a:t>
            </a:r>
            <a:r>
              <a:rPr lang="ru-RU" sz="20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342900" lvl="0" indent="-342900" algn="just">
              <a:buFont typeface="Wingdings" pitchFamily="2" charset="2"/>
              <a:buChar char="Ø"/>
            </a:pPr>
            <a:r>
              <a:rPr 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Психолог дает рекомендации</a:t>
            </a:r>
            <a:r>
              <a:rPr lang="ru-RU" sz="20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, но именно </a:t>
            </a:r>
            <a:r>
              <a:rPr 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педагог ежедневно воплощает</a:t>
            </a:r>
            <a:r>
              <a:rPr lang="ru-RU" sz="20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их в жизнь в </a:t>
            </a:r>
            <a:r>
              <a:rPr lang="ru-RU" sz="20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классе</a:t>
            </a:r>
          </a:p>
          <a:p>
            <a:pPr marL="342900" lvl="0" indent="-342900" algn="just">
              <a:buFont typeface="Wingdings" pitchFamily="2" charset="2"/>
              <a:buChar char="Ø"/>
            </a:pPr>
            <a:r>
              <a:rPr 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Если мы не договоримся «на берегу», </a:t>
            </a:r>
            <a:r>
              <a:rPr lang="ru-RU" sz="20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рекомендации останутся на бумаге, а</a:t>
            </a:r>
            <a:r>
              <a:rPr lang="ru-RU" sz="20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ребенок - один на один со своими трудностями!!!</a:t>
            </a:r>
          </a:p>
          <a:p>
            <a:pPr algn="just"/>
            <a:endParaRPr lang="ru-RU" sz="20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830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:\ППМС-Центр\Документы для Министерства\Августовская пед конферения\179739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8521" y="1240735"/>
            <a:ext cx="8480746" cy="792088"/>
          </a:xfrm>
        </p:spPr>
        <p:txBody>
          <a:bodyPr>
            <a:noAutofit/>
          </a:bodyPr>
          <a:lstStyle/>
          <a:p>
            <a:pPr lvl="0" algn="just">
              <a:spcBef>
                <a:spcPts val="0"/>
              </a:spcBef>
            </a:pPr>
            <a:r>
              <a:rPr lang="ru-RU" sz="2200" b="1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22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психологу донести до учителя-предметника, что результаты теста - это не «диагноз», а руководство </a:t>
            </a:r>
            <a:r>
              <a:rPr lang="ru-RU" sz="2200" b="1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2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действию на уроке?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E4B48AE2-B2C1-4B06-8772-F9019019CBCD}"/>
              </a:ext>
            </a:extLst>
          </p:cNvPr>
          <p:cNvSpPr/>
          <p:nvPr/>
        </p:nvSpPr>
        <p:spPr>
          <a:xfrm>
            <a:off x="152653" y="978499"/>
            <a:ext cx="8795637" cy="55659"/>
          </a:xfrm>
          <a:prstGeom prst="rect">
            <a:avLst/>
          </a:prstGeom>
          <a:solidFill>
            <a:srgbClr val="003399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>
            <a:extLst>
              <a:ext uri="{FF2B5EF4-FFF2-40B4-BE49-F238E27FC236}">
                <a16:creationId xmlns="" xmlns:a16="http://schemas.microsoft.com/office/drawing/2014/main" id="{E0A7442E-366B-4002-948A-ED4177DE86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8968"/>
          <a:stretch/>
        </p:blipFill>
        <p:spPr bwMode="auto">
          <a:xfrm>
            <a:off x="3207" y="246192"/>
            <a:ext cx="1886599" cy="590520"/>
          </a:xfrm>
          <a:prstGeom prst="rect">
            <a:avLst/>
          </a:prstGeom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F7563FAE-29AD-463D-9011-E318B85E938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526" b="19440"/>
          <a:stretch/>
        </p:blipFill>
        <p:spPr>
          <a:xfrm>
            <a:off x="7946246" y="175029"/>
            <a:ext cx="1153021" cy="732846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CD3E1E8A-F1E6-42C6-A325-836B69434674}"/>
              </a:ext>
            </a:extLst>
          </p:cNvPr>
          <p:cNvSpPr txBox="1">
            <a:spLocks/>
          </p:cNvSpPr>
          <p:nvPr/>
        </p:nvSpPr>
        <p:spPr>
          <a:xfrm>
            <a:off x="1155549" y="175489"/>
            <a:ext cx="7215978" cy="7920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rgbClr val="3E6C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Областная педагогическая конференция: </a:t>
            </a:r>
          </a:p>
          <a:p>
            <a:r>
              <a:rPr lang="ru-RU" sz="2000" b="1" dirty="0" smtClean="0">
                <a:solidFill>
                  <a:srgbClr val="3E6C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психологическое сопровождение образовательного процесса</a:t>
            </a:r>
            <a:endParaRPr lang="ru-RU" sz="2000" b="1" dirty="0">
              <a:solidFill>
                <a:srgbClr val="3E6CA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1403648" y="2060848"/>
            <a:ext cx="7452093" cy="46085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just"/>
            <a:r>
              <a:rPr 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Установки на взаимодействие</a:t>
            </a:r>
          </a:p>
          <a:p>
            <a:pPr lvl="1" indent="-457200" algn="just">
              <a:spcBef>
                <a:spcPts val="600"/>
              </a:spcBef>
              <a:buFont typeface="+mj-lt"/>
              <a:buAutoNum type="arabicParenR"/>
            </a:pPr>
            <a:r>
              <a:rPr lang="ru-RU" sz="20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Тест </a:t>
            </a:r>
            <a:r>
              <a:rPr 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- это не «диагноз», </a:t>
            </a:r>
            <a:r>
              <a:rPr lang="ru-RU" sz="20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а «карта местности»</a:t>
            </a:r>
          </a:p>
          <a:p>
            <a:pPr lvl="1" indent="-457200" algn="just">
              <a:spcBef>
                <a:spcPts val="600"/>
              </a:spcBef>
              <a:buFont typeface="+mj-lt"/>
              <a:buAutoNum type="arabicParenR"/>
            </a:pPr>
            <a:r>
              <a:rPr lang="ru-RU" sz="20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Переход </a:t>
            </a:r>
            <a:r>
              <a:rPr 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20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«почему он такой?» </a:t>
            </a:r>
            <a:r>
              <a:rPr 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0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«как мне с этим работать?»</a:t>
            </a:r>
          </a:p>
          <a:p>
            <a:pPr lvl="1" indent="-457200" algn="just">
              <a:spcBef>
                <a:spcPts val="600"/>
              </a:spcBef>
              <a:buFont typeface="+mj-lt"/>
              <a:buAutoNum type="arabicParenR"/>
            </a:pPr>
            <a:r>
              <a:rPr lang="ru-RU" sz="20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Группа </a:t>
            </a:r>
            <a:r>
              <a:rPr 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риска - это не «балласт», </a:t>
            </a:r>
            <a:r>
              <a:rPr lang="ru-RU" sz="20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а зона особого </a:t>
            </a:r>
            <a:r>
              <a:rPr lang="ru-RU" sz="20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внимания</a:t>
            </a:r>
          </a:p>
          <a:p>
            <a:pPr lvl="1" indent="-457200" algn="just">
              <a:spcBef>
                <a:spcPts val="600"/>
              </a:spcBef>
              <a:buFont typeface="+mj-lt"/>
              <a:buAutoNum type="arabicParenR"/>
            </a:pPr>
            <a:r>
              <a:rPr lang="ru-RU" sz="20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Договор</a:t>
            </a:r>
            <a:r>
              <a:rPr lang="ru-RU" sz="20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когда вы получаете результаты диагностики, не ищите там оценку своей </a:t>
            </a:r>
            <a:r>
              <a:rPr lang="ru-RU" sz="20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работы, а ищите </a:t>
            </a:r>
            <a:r>
              <a:rPr lang="ru-RU" sz="20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ответы на </a:t>
            </a:r>
            <a:r>
              <a:rPr lang="ru-RU" sz="20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вопросы </a:t>
            </a:r>
            <a:r>
              <a:rPr lang="ru-RU" sz="20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«Почему этот ученик </a:t>
            </a:r>
            <a:r>
              <a:rPr lang="ru-RU" sz="20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молчит (проявляет агрессию)  </a:t>
            </a:r>
            <a:r>
              <a:rPr lang="ru-RU" sz="20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на уроках</a:t>
            </a:r>
            <a:r>
              <a:rPr lang="ru-RU" sz="20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?», «</a:t>
            </a:r>
            <a:r>
              <a:rPr lang="ru-RU" sz="20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Что я могу изменить в подаче материала, чтобы снизить напряжение в классе?»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ru-RU" sz="20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Психодиагностика - это не про то, чтобы «вычислить» проблемных детей и сложить их в отдельную папку. Это про то, чтобы получить инструкцию к эксплуатации сложного механизма, которым является наш ребенок, класс</a:t>
            </a:r>
          </a:p>
        </p:txBody>
      </p:sp>
    </p:spTree>
    <p:extLst>
      <p:ext uri="{BB962C8B-B14F-4D97-AF65-F5344CB8AC3E}">
        <p14:creationId xmlns:p14="http://schemas.microsoft.com/office/powerpoint/2010/main" val="385567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:\ППМС-Центр\Документы для Министерства\Августовская пед конферения\179739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006328"/>
            <a:ext cx="8624762" cy="576064"/>
          </a:xfrm>
        </p:spPr>
        <p:txBody>
          <a:bodyPr>
            <a:noAutofit/>
          </a:bodyPr>
          <a:lstStyle/>
          <a:p>
            <a:pPr algn="r"/>
            <a:r>
              <a:rPr lang="ru-RU" b="1" dirty="0" smtClean="0">
                <a:solidFill>
                  <a:srgbClr val="003399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Заключение: философия психодиагностики</a:t>
            </a:r>
            <a:endParaRPr lang="ru-RU" b="1" dirty="0">
              <a:solidFill>
                <a:srgbClr val="003399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E4B48AE2-B2C1-4B06-8772-F9019019CBCD}"/>
              </a:ext>
            </a:extLst>
          </p:cNvPr>
          <p:cNvSpPr/>
          <p:nvPr/>
        </p:nvSpPr>
        <p:spPr>
          <a:xfrm>
            <a:off x="152653" y="978499"/>
            <a:ext cx="8795637" cy="55659"/>
          </a:xfrm>
          <a:prstGeom prst="rect">
            <a:avLst/>
          </a:prstGeom>
          <a:solidFill>
            <a:srgbClr val="003399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>
            <a:extLst>
              <a:ext uri="{FF2B5EF4-FFF2-40B4-BE49-F238E27FC236}">
                <a16:creationId xmlns="" xmlns:a16="http://schemas.microsoft.com/office/drawing/2014/main" id="{E0A7442E-366B-4002-948A-ED4177DE86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8968"/>
          <a:stretch/>
        </p:blipFill>
        <p:spPr bwMode="auto">
          <a:xfrm>
            <a:off x="3207" y="246192"/>
            <a:ext cx="1886599" cy="590520"/>
          </a:xfrm>
          <a:prstGeom prst="rect">
            <a:avLst/>
          </a:prstGeom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F7563FAE-29AD-463D-9011-E318B85E938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526" b="19440"/>
          <a:stretch/>
        </p:blipFill>
        <p:spPr>
          <a:xfrm>
            <a:off x="7946246" y="175029"/>
            <a:ext cx="1153021" cy="732846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CD3E1E8A-F1E6-42C6-A325-836B69434674}"/>
              </a:ext>
            </a:extLst>
          </p:cNvPr>
          <p:cNvSpPr txBox="1">
            <a:spLocks/>
          </p:cNvSpPr>
          <p:nvPr/>
        </p:nvSpPr>
        <p:spPr>
          <a:xfrm>
            <a:off x="1155549" y="175489"/>
            <a:ext cx="7215978" cy="7920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rgbClr val="3E6C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Областная педагогическая конференция: </a:t>
            </a:r>
          </a:p>
          <a:p>
            <a:r>
              <a:rPr lang="ru-RU" sz="2000" b="1" dirty="0" smtClean="0">
                <a:solidFill>
                  <a:srgbClr val="3E6C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психологическое сопровождение образовательного процесса</a:t>
            </a:r>
            <a:endParaRPr lang="ru-RU" sz="2000" b="1" dirty="0">
              <a:solidFill>
                <a:srgbClr val="3E6CA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1573511" y="1582392"/>
            <a:ext cx="7472633" cy="50405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spcBef>
                <a:spcPts val="600"/>
              </a:spcBef>
              <a:buFont typeface="Wingdings" pitchFamily="2" charset="2"/>
              <a:buChar char="Ø"/>
            </a:pPr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Ребенок группы риска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это всегда узел пересечения нескольких систем: семьи, школьного коллектива, отношений с педагогами и личного внутреннего мира</a:t>
            </a:r>
          </a:p>
          <a:p>
            <a:pPr marL="457200" indent="-457200" algn="l">
              <a:spcBef>
                <a:spcPts val="600"/>
              </a:spcBef>
              <a:buFont typeface="Wingdings" pitchFamily="2" charset="2"/>
              <a:buChar char="Ø"/>
            </a:pP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Группа риска» </a:t>
            </a:r>
            <a:r>
              <a:rPr lang="ru-RU" sz="1800" dirty="0"/>
              <a:t>-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ярлык, который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всегда парализует обучающегося и родителей</a:t>
            </a:r>
          </a:p>
          <a:p>
            <a:pPr marL="457200" indent="-457200" algn="l">
              <a:spcBef>
                <a:spcPts val="600"/>
              </a:spcBef>
              <a:buFont typeface="Wingdings" pitchFamily="2" charset="2"/>
              <a:buChar char="Ø"/>
            </a:pP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Родители </a:t>
            </a:r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часто считывают это как оценку своего воспитания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или как «клеймо» на ребенке</a:t>
            </a:r>
          </a:p>
          <a:p>
            <a:pPr marL="457200" indent="-457200" algn="l">
              <a:spcBef>
                <a:spcPts val="600"/>
              </a:spcBef>
              <a:buFont typeface="Wingdings" pitchFamily="2" charset="2"/>
              <a:buChar char="Ø"/>
            </a:pP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работе с группой риска диагностика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это лишь повод для того, чтобы взрослые объединились вокруг интересов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ребенка</a:t>
            </a:r>
          </a:p>
          <a:p>
            <a:pPr marL="457200" indent="-457200" algn="l">
              <a:spcBef>
                <a:spcPts val="600"/>
              </a:spcBef>
              <a:buFont typeface="Wingdings" pitchFamily="2" charset="2"/>
              <a:buChar char="Ø"/>
            </a:pPr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Проведение психологической диагностики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это всегда момент «обнажения» внутреннего мира ребенка</a:t>
            </a:r>
          </a:p>
          <a:p>
            <a:pPr marL="457200" indent="-457200" algn="l">
              <a:spcBef>
                <a:spcPts val="600"/>
              </a:spcBef>
              <a:buFont typeface="Wingdings" pitchFamily="2" charset="2"/>
              <a:buChar char="Ø"/>
            </a:pPr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Современная психодиагностика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это не про «измерить и классифицировать», это про «понять и помочь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457200" indent="-457200" algn="l">
              <a:spcBef>
                <a:spcPts val="600"/>
              </a:spcBef>
              <a:buFont typeface="Wingdings" pitchFamily="2" charset="2"/>
              <a:buChar char="Ø"/>
            </a:pPr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Диагностика</a:t>
            </a:r>
            <a:r>
              <a:rPr lang="ru-RU" sz="1800" dirty="0"/>
              <a:t>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это не финишная черта, а точка входа. Она дает нам «карту местности», где мы видим препятствия, с которыми сталкивается ребенок, но сама по себе карта не перенесет его через пропасть</a:t>
            </a:r>
          </a:p>
          <a:p>
            <a:pPr marL="457200" indent="-457200" algn="l">
              <a:spcBef>
                <a:spcPts val="600"/>
              </a:spcBef>
              <a:buFont typeface="Wingdings" pitchFamily="2" charset="2"/>
              <a:buChar char="Ø"/>
            </a:pPr>
            <a:endParaRPr lang="ru-RU" sz="1800" b="1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l">
              <a:spcBef>
                <a:spcPts val="600"/>
              </a:spcBef>
              <a:buFont typeface="Wingdings" pitchFamily="2" charset="2"/>
              <a:buChar char="Ø"/>
            </a:pPr>
            <a:endParaRPr lang="ru-RU" sz="18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l">
              <a:spcBef>
                <a:spcPts val="800"/>
              </a:spcBef>
              <a:buFont typeface="Wingdings" pitchFamily="2" charset="2"/>
              <a:buChar char="Ø"/>
            </a:pPr>
            <a:endParaRPr lang="ru-RU" sz="18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529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:\ППМС-Центр\Документы для Министерства\Августовская пед конферения\179739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006328"/>
            <a:ext cx="8624762" cy="576064"/>
          </a:xfrm>
        </p:spPr>
        <p:txBody>
          <a:bodyPr>
            <a:noAutofit/>
          </a:bodyPr>
          <a:lstStyle/>
          <a:p>
            <a:pPr algn="r"/>
            <a:r>
              <a:rPr lang="ru-RU" b="1" dirty="0" smtClean="0">
                <a:solidFill>
                  <a:srgbClr val="003399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Заключение: философия психодиагностики</a:t>
            </a:r>
            <a:endParaRPr lang="ru-RU" b="1" dirty="0">
              <a:solidFill>
                <a:srgbClr val="003399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E4B48AE2-B2C1-4B06-8772-F9019019CBCD}"/>
              </a:ext>
            </a:extLst>
          </p:cNvPr>
          <p:cNvSpPr/>
          <p:nvPr/>
        </p:nvSpPr>
        <p:spPr>
          <a:xfrm>
            <a:off x="152653" y="978499"/>
            <a:ext cx="8795637" cy="55659"/>
          </a:xfrm>
          <a:prstGeom prst="rect">
            <a:avLst/>
          </a:prstGeom>
          <a:solidFill>
            <a:srgbClr val="003399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>
            <a:extLst>
              <a:ext uri="{FF2B5EF4-FFF2-40B4-BE49-F238E27FC236}">
                <a16:creationId xmlns="" xmlns:a16="http://schemas.microsoft.com/office/drawing/2014/main" id="{E0A7442E-366B-4002-948A-ED4177DE86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8968"/>
          <a:stretch/>
        </p:blipFill>
        <p:spPr bwMode="auto">
          <a:xfrm>
            <a:off x="3207" y="246192"/>
            <a:ext cx="1886599" cy="590520"/>
          </a:xfrm>
          <a:prstGeom prst="rect">
            <a:avLst/>
          </a:prstGeom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F7563FAE-29AD-463D-9011-E318B85E938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526" b="19440"/>
          <a:stretch/>
        </p:blipFill>
        <p:spPr>
          <a:xfrm>
            <a:off x="7946246" y="175029"/>
            <a:ext cx="1153021" cy="732846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CD3E1E8A-F1E6-42C6-A325-836B69434674}"/>
              </a:ext>
            </a:extLst>
          </p:cNvPr>
          <p:cNvSpPr txBox="1">
            <a:spLocks/>
          </p:cNvSpPr>
          <p:nvPr/>
        </p:nvSpPr>
        <p:spPr>
          <a:xfrm>
            <a:off x="1155549" y="175489"/>
            <a:ext cx="7215978" cy="7920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rgbClr val="3E6C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Областная педагогическая конференция: </a:t>
            </a:r>
          </a:p>
          <a:p>
            <a:r>
              <a:rPr lang="ru-RU" sz="2000" b="1" dirty="0" smtClean="0">
                <a:solidFill>
                  <a:srgbClr val="3E6C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психологическое сопровождение образовательного процесса</a:t>
            </a:r>
            <a:endParaRPr lang="ru-RU" sz="2000" b="1" dirty="0">
              <a:solidFill>
                <a:srgbClr val="3E6CA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1331640" y="1556792"/>
            <a:ext cx="7616648" cy="50405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spcBef>
                <a:spcPts val="600"/>
              </a:spcBef>
              <a:buFont typeface="Wingdings" pitchFamily="2" charset="2"/>
              <a:buChar char="Ø"/>
            </a:pP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Принцип </a:t>
            </a:r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«Не навреди!» в психодиагностике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это про уважение к личности </a:t>
            </a:r>
          </a:p>
          <a:p>
            <a:pPr marL="457200" indent="-457200" algn="l">
              <a:spcBef>
                <a:spcPts val="600"/>
              </a:spcBef>
              <a:buFont typeface="Wingdings" pitchFamily="2" charset="2"/>
              <a:buChar char="Ø"/>
            </a:pP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Мы </a:t>
            </a:r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ищем не «диагноз», а «ресурс»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поэтому диагностика - это не финал, а лишь точка входа в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работу</a:t>
            </a:r>
          </a:p>
          <a:p>
            <a:pPr marL="457200" indent="-457200" algn="l">
              <a:spcBef>
                <a:spcPts val="600"/>
              </a:spcBef>
              <a:buFont typeface="Wingdings" pitchFamily="2" charset="2"/>
              <a:buChar char="Ø"/>
            </a:pPr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Инструментарий должен быть направлен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только на поиск «поломок» (девиантного поведения, низкой успеваемости), но и на поиск «точек опоры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457200" indent="-457200" algn="l">
              <a:spcBef>
                <a:spcPts val="600"/>
              </a:spcBef>
              <a:buFont typeface="Wingdings" pitchFamily="2" charset="2"/>
              <a:buChar char="Ø"/>
            </a:pPr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Самый критический момент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передача информации от психолога к учителю и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родителям</a:t>
            </a:r>
          </a:p>
          <a:p>
            <a:pPr marL="457200" indent="-457200" algn="l">
              <a:spcBef>
                <a:spcPts val="600"/>
              </a:spcBef>
              <a:buFont typeface="Wingdings" pitchFamily="2" charset="2"/>
              <a:buChar char="Ø"/>
            </a:pPr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Командная работа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это не разделение обязанностей, а объединение опций!</a:t>
            </a:r>
          </a:p>
          <a:p>
            <a:pPr marL="457200" indent="-457200" algn="l">
              <a:spcBef>
                <a:spcPts val="800"/>
              </a:spcBef>
              <a:buFont typeface="Wingdings" pitchFamily="2" charset="2"/>
              <a:buChar char="Ø"/>
            </a:pP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Когда </a:t>
            </a:r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мы работаем с детьми группы риска, наша главная задача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не получить «чистые» цифры, а сохранить доверие. А это - первый шаг к коррекции и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поддержке</a:t>
            </a:r>
          </a:p>
          <a:p>
            <a:pPr marL="457200" indent="-457200" algn="l">
              <a:spcBef>
                <a:spcPts val="800"/>
              </a:spcBef>
              <a:buFont typeface="Wingdings" pitchFamily="2" charset="2"/>
              <a:buChar char="Ø"/>
            </a:pP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Психодиагностика - это </a:t>
            </a:r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отстраненный плановый процесс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 «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навигатор»,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который поможет вовремя заметить, где ребенку нужна поддержка до того, как он окажется в тупике</a:t>
            </a:r>
          </a:p>
          <a:p>
            <a:pPr marL="457200" indent="-457200" algn="l">
              <a:spcBef>
                <a:spcPts val="800"/>
              </a:spcBef>
              <a:buFont typeface="Wingdings" pitchFamily="2" charset="2"/>
              <a:buChar char="Ø"/>
            </a:pPr>
            <a:endParaRPr lang="ru-RU" sz="18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l">
              <a:spcBef>
                <a:spcPts val="800"/>
              </a:spcBef>
              <a:buFont typeface="Wingdings" pitchFamily="2" charset="2"/>
              <a:buChar char="Ø"/>
            </a:pPr>
            <a:endParaRPr lang="ru-RU" sz="18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21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:\ППМС-Центр\Документы для Министерства\Августовская пед конферения\179739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7199" y="332656"/>
            <a:ext cx="8229600" cy="57606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000" b="1" dirty="0" smtClean="0">
              <a:solidFill>
                <a:srgbClr val="9B3937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36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Спасибо за участие и внимание!</a:t>
            </a:r>
          </a:p>
          <a:p>
            <a:pPr marL="0" indent="0" algn="ctr">
              <a:buNone/>
            </a:pPr>
            <a:r>
              <a:rPr lang="ru-RU" sz="36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С наилучшими пожеланиями в работе в новом учебном году!</a:t>
            </a:r>
          </a:p>
        </p:txBody>
      </p:sp>
      <p:pic>
        <p:nvPicPr>
          <p:cNvPr id="6" name="Рисунок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74051" y="3466514"/>
            <a:ext cx="1584176" cy="148836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07704" y="5229200"/>
            <a:ext cx="689935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Подписывайтесь </a:t>
            </a:r>
            <a:r>
              <a:rPr lang="ru-RU" sz="24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на нашу группу ВК:</a:t>
            </a:r>
            <a:r>
              <a:rPr lang="ru-RU" sz="24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>
                <a:solidFill>
                  <a:srgbClr val="008080"/>
                </a:solidFill>
                <a:latin typeface="Times New Roman" pitchFamily="18" charset="0"/>
                <a:cs typeface="Times New Roman" pitchFamily="18" charset="0"/>
              </a:rPr>
              <a:t>Осташковский детский центр </a:t>
            </a:r>
          </a:p>
        </p:txBody>
      </p:sp>
    </p:spTree>
    <p:extLst>
      <p:ext uri="{BB962C8B-B14F-4D97-AF65-F5344CB8AC3E}">
        <p14:creationId xmlns:p14="http://schemas.microsoft.com/office/powerpoint/2010/main" val="2358474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2378</TotalTime>
  <Words>1931</Words>
  <Application>Microsoft Office PowerPoint</Application>
  <PresentationFormat>Экран (4:3)</PresentationFormat>
  <Paragraphs>204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Admin</cp:lastModifiedBy>
  <cp:revision>114</cp:revision>
  <dcterms:created xsi:type="dcterms:W3CDTF">2026-07-21T15:42:08Z</dcterms:created>
  <dcterms:modified xsi:type="dcterms:W3CDTF">2026-08-26T07:15:21Z</dcterms:modified>
</cp:coreProperties>
</file>