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33"/>
  </p:notesMasterIdLst>
  <p:sldIdLst>
    <p:sldId id="310" r:id="rId3"/>
    <p:sldId id="333" r:id="rId4"/>
    <p:sldId id="331" r:id="rId5"/>
    <p:sldId id="323" r:id="rId6"/>
    <p:sldId id="330" r:id="rId7"/>
    <p:sldId id="329" r:id="rId8"/>
    <p:sldId id="308" r:id="rId9"/>
    <p:sldId id="325" r:id="rId10"/>
    <p:sldId id="326" r:id="rId11"/>
    <p:sldId id="327" r:id="rId12"/>
    <p:sldId id="342" r:id="rId13"/>
    <p:sldId id="343" r:id="rId14"/>
    <p:sldId id="317" r:id="rId15"/>
    <p:sldId id="318" r:id="rId16"/>
    <p:sldId id="319" r:id="rId17"/>
    <p:sldId id="320" r:id="rId18"/>
    <p:sldId id="321" r:id="rId19"/>
    <p:sldId id="322" r:id="rId20"/>
    <p:sldId id="332" r:id="rId21"/>
    <p:sldId id="313" r:id="rId22"/>
    <p:sldId id="334" r:id="rId23"/>
    <p:sldId id="335" r:id="rId24"/>
    <p:sldId id="336" r:id="rId25"/>
    <p:sldId id="337" r:id="rId26"/>
    <p:sldId id="338" r:id="rId27"/>
    <p:sldId id="339" r:id="rId28"/>
    <p:sldId id="340" r:id="rId29"/>
    <p:sldId id="341" r:id="rId30"/>
    <p:sldId id="328" r:id="rId31"/>
    <p:sldId id="324" r:id="rId32"/>
  </p:sldIdLst>
  <p:sldSz cx="9144000" cy="6858000" type="screen4x3"/>
  <p:notesSz cx="6858000" cy="9144000"/>
  <p:custDataLst>
    <p:tags r:id="rId34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00"/>
    <a:srgbClr val="473FEF"/>
    <a:srgbClr val="006600"/>
    <a:srgbClr val="532476"/>
    <a:srgbClr val="660066"/>
    <a:srgbClr val="FFFF99"/>
    <a:srgbClr val="FFCC66"/>
    <a:srgbClr val="800000"/>
    <a:srgbClr val="C30DA9"/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06799F8-075E-4A3A-A7F6-7FBC6576F1A4}" styleName="Стиль из темы 2 - акцент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7292A2E-F333-43FB-9621-5CBBE7FDCDCB}" styleName="Светлый стиль 2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195" autoAdjust="0"/>
    <p:restoredTop sz="94660"/>
  </p:normalViewPr>
  <p:slideViewPr>
    <p:cSldViewPr>
      <p:cViewPr varScale="1">
        <p:scale>
          <a:sx n="69" d="100"/>
          <a:sy n="69" d="100"/>
        </p:scale>
        <p:origin x="-130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gs" Target="tags/tag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B9993C-3119-4CE0-8BFE-03D79B39ED1A}" type="datetimeFigureOut">
              <a:rPr lang="ru-RU" smtClean="0"/>
              <a:pPr/>
              <a:t>04.09.2022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5F26DD-101F-4869-941F-2C01F4EE28F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52885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5334000"/>
            <a:ext cx="7772400" cy="704850"/>
          </a:xfrm>
        </p:spPr>
        <p:txBody>
          <a:bodyPr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ru-RU" noProof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90600" y="5867400"/>
            <a:ext cx="7772400" cy="533400"/>
          </a:xfrm>
        </p:spPr>
        <p:txBody>
          <a:bodyPr/>
          <a:lstStyle>
            <a:lvl1pPr marL="0" indent="0" algn="r"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ru-RU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263507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6880586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395629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914400" y="2438400"/>
            <a:ext cx="3581400" cy="41910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2438400"/>
            <a:ext cx="3581400" cy="41910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4600025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940564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8585105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999898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979108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6731487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2785042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400800" y="1417638"/>
            <a:ext cx="1828800" cy="5211762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1417638"/>
            <a:ext cx="5334000" cy="521176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711150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701925" y="2130425"/>
            <a:ext cx="4800600" cy="1470025"/>
          </a:xfrm>
        </p:spPr>
        <p:txBody>
          <a:bodyPr anchor="ctr"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701925" y="3886200"/>
            <a:ext cx="4114800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43B65AF2-6024-402D-AC46-C06E1BFBEE7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33C19C85-6DE6-44EF-8964-2EEAA4D56B9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166B23EF-0F15-4E07-9386-7DAE0BAD4C9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8C3240-2248-487D-A0DE-F949C0A3D43C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063585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6EF5CF0C-0E1A-4D4A-87BD-47092B8A0F4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773CF860-D9B2-4EEF-BB2D-9FFA5A4D019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F039DC2D-212A-4756-9613-E05661EA09C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C0D8F1A-E2C7-4948-BA85-D4C2CB359287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30308419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999C9118-FFC0-4CF6-8B78-CC79DA0FED2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722648B4-D6A7-418F-A248-414817D26B1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68085AD5-754D-4C8A-A140-E2DB83CE26F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60FD7D6-0AEF-4636-901D-000C1AFCA73F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1772199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693988" y="1600200"/>
            <a:ext cx="30861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932488" y="1600200"/>
            <a:ext cx="3087687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EF99DBF4-F78E-48D6-8E95-8BCD4640419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892C8C0F-3B69-4EEB-AEB3-3D8B986CBC6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3496C499-EB55-4DB3-B778-FE2AFB625A0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0A7452-2A9C-451F-8D36-78AEC5D40214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3200253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xmlns="" id="{2A8B497A-4AA3-4507-A0E7-1ECCD56E7F7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xmlns="" id="{7701608D-EE4B-489C-886A-89DF187000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xmlns="" id="{3E6712B5-1CF6-4399-9FB3-2F5EC789860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99D16-DC2D-42CC-A3EF-A4301A7F7028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5023669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xmlns="" id="{F9A0A28E-E661-4E65-A360-0E648978BBA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xmlns="" id="{F53EE04E-3F2A-4740-86A5-A738CD4EA2E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xmlns="" id="{874D9199-26F1-40E6-AC7C-6AC339E206C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A89BA73-6FCF-4B41-84A0-18A2EA46E0EA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336304523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xmlns="" id="{0415FB83-2613-4B9B-9D85-76BC2288B2C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xmlns="" id="{08587D28-FB38-4811-99D0-F70BD1529A5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xmlns="" id="{E813F6C3-942F-47AA-A3E7-26F915C73F6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EE9755B-E3CC-44A3-B3FE-9E243924CBFA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1686598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22A89327-DA01-46B5-8A37-49B600D2F3D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DA581BD5-1FED-47EA-BB84-91EC6E56FEF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7DCB7A6B-F24D-41CB-849A-D9EFA489883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EFA3D7E-5FFB-4A65-8865-7178E81810E3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09399831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FC397B77-096A-49B2-B917-AE4811ADECC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F752C554-355A-4F4B-B90E-8839B8396F3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62AD3485-49B3-4A4E-A961-63632A65909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A4890EB-4E3A-41F5-9AA3-28EA7BBEDBE0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58540725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B7CBBC11-7BB2-4E6B-99BF-51C1229058F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C098331F-64F2-49FE-AA62-445AF853F37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53FFEC94-DBD1-4976-91A0-1FAD0F34B7A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D7B996F-4B50-4CB3-9B55-B9CCAF29D162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343052190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439025" y="274638"/>
            <a:ext cx="158115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693988" y="274638"/>
            <a:ext cx="4592637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373514A8-265A-4917-8CDD-8612597B881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9A1A84B2-0553-432F-B6F4-308CF21B9B0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CB8BF3FE-4054-4F0A-B2F5-B36C51D3C8C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92D1D5C-C4EE-48E0-A345-1C9910B04EB7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38151208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ags" Target="../tags/tag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ags" Target="../tags/tag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1417638"/>
            <a:ext cx="7315200" cy="71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2438400"/>
            <a:ext cx="7315200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/>
              <a:t>Click to edit Master text styles</a:t>
            </a:r>
          </a:p>
          <a:p>
            <a:pPr lvl="1"/>
            <a:r>
              <a:rPr lang="en-US" altLang="ru-RU"/>
              <a:t>Second level</a:t>
            </a:r>
          </a:p>
          <a:p>
            <a:pPr lvl="2"/>
            <a:r>
              <a:rPr lang="en-US" altLang="ru-RU"/>
              <a:t>Third level</a:t>
            </a:r>
          </a:p>
          <a:p>
            <a:pPr lvl="3"/>
            <a:r>
              <a:rPr lang="en-US" altLang="ru-RU"/>
              <a:t>Fourth level</a:t>
            </a:r>
          </a:p>
          <a:p>
            <a:pPr lvl="4"/>
            <a:r>
              <a:rPr lang="en-US" altLang="ru-RU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41088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xmlns="" id="{2CB0C16E-CACF-4BC2-9EE1-BCA67C84FD5D}"/>
              </a:ext>
            </a:extLst>
          </p:cNvPr>
          <p:cNvSpPr>
            <a:spLocks noGrp="1" noChangeArrowheads="1"/>
          </p:cNvSpPr>
          <p:nvPr>
            <p:ph type="title"/>
            <p:custDataLst>
              <p:tags r:id="rId13"/>
            </p:custDataLst>
          </p:nvPr>
        </p:nvSpPr>
        <p:spPr bwMode="auto">
          <a:xfrm>
            <a:off x="2703513" y="274638"/>
            <a:ext cx="6316662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  <a:endParaRPr lang="en-US" altLang="ru-RU"/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xmlns="" id="{FED2C469-1402-45C0-9A74-9B5F03228843}"/>
              </a:ext>
            </a:extLst>
          </p:cNvPr>
          <p:cNvSpPr>
            <a:spLocks noGrp="1" noChangeArrowheads="1"/>
          </p:cNvSpPr>
          <p:nvPr>
            <p:ph type="body" idx="1"/>
            <p:custDataLst>
              <p:tags r:id="rId14"/>
            </p:custDataLst>
          </p:nvPr>
        </p:nvSpPr>
        <p:spPr bwMode="auto">
          <a:xfrm>
            <a:off x="2693988" y="1600200"/>
            <a:ext cx="6326187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  <a:endParaRPr lang="en-US" altLang="ru-RU"/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xmlns="" id="{8376D867-E98F-4C08-9160-8D9DE92696DF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xmlns="" id="{6A1906E6-A709-45F5-BF8D-063E3B413E3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xmlns="" id="{9410D7C3-5BA1-4DB3-B07D-14AB63CF2EAD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395D863C-D1AD-440E-AE69-38FAFDEEE226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600509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defRPr sz="3200">
          <a:solidFill>
            <a:srgbClr val="000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defRPr sz="3200">
          <a:solidFill>
            <a:srgbClr val="000000"/>
          </a:solidFill>
          <a:latin typeface="Constantia" panose="02030602050306030303" pitchFamily="18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defRPr sz="3200">
          <a:solidFill>
            <a:srgbClr val="000000"/>
          </a:solidFill>
          <a:latin typeface="Constantia" panose="02030602050306030303" pitchFamily="18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defRPr sz="3200">
          <a:solidFill>
            <a:srgbClr val="000000"/>
          </a:solidFill>
          <a:latin typeface="Constantia" panose="02030602050306030303" pitchFamily="18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defRPr sz="3200">
          <a:solidFill>
            <a:srgbClr val="000000"/>
          </a:solidFill>
          <a:latin typeface="Constantia" panose="02030602050306030303" pitchFamily="18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defRPr sz="3200">
          <a:solidFill>
            <a:srgbClr val="000000"/>
          </a:solidFill>
          <a:latin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defRPr sz="3200">
          <a:solidFill>
            <a:srgbClr val="000000"/>
          </a:solidFill>
          <a:latin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defRPr sz="3200">
          <a:solidFill>
            <a:srgbClr val="000000"/>
          </a:solidFill>
          <a:latin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defRPr sz="3200">
          <a:solidFill>
            <a:srgbClr val="000000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Char char="•"/>
        <a:defRPr sz="24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Char char="–"/>
        <a:defRPr sz="2000">
          <a:solidFill>
            <a:srgbClr val="000000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Char char="•"/>
        <a:defRPr sz="2000">
          <a:solidFill>
            <a:srgbClr val="000000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Char char="–"/>
        <a:defRPr sz="2000">
          <a:solidFill>
            <a:srgbClr val="000000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Char char="»"/>
        <a:defRPr sz="2000">
          <a:solidFill>
            <a:srgbClr val="000000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100000"/>
        <a:buChar char="»"/>
        <a:defRPr sz="2000">
          <a:solidFill>
            <a:srgbClr val="000000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100000"/>
        <a:buChar char="»"/>
        <a:defRPr sz="2000">
          <a:solidFill>
            <a:srgbClr val="000000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100000"/>
        <a:buChar char="»"/>
        <a:defRPr sz="2000">
          <a:solidFill>
            <a:srgbClr val="000000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100000"/>
        <a:buChar char="»"/>
        <a:defRPr sz="2000">
          <a:solidFill>
            <a:srgbClr val="000000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3.jpeg"/><Relationship Id="rId7" Type="http://schemas.openxmlformats.org/officeDocument/2006/relationships/image" Target="../media/image1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vk.com/wall-100963926_42951" TargetMode="External"/><Relationship Id="rId5" Type="http://schemas.openxmlformats.org/officeDocument/2006/relationships/hyperlink" Target="https://vk.com/zabivy_of" TargetMode="External"/><Relationship Id="rId4" Type="http://schemas.openxmlformats.org/officeDocument/2006/relationships/image" Target="../media/image1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63EB174-C2D2-497C-A428-9275AD97BF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Объект 7">
            <a:extLst>
              <a:ext uri="{FF2B5EF4-FFF2-40B4-BE49-F238E27FC236}">
                <a16:creationId xmlns:a16="http://schemas.microsoft.com/office/drawing/2014/main" xmlns="" id="{4FFE5087-9E02-4E11-BC93-AA22DD2905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4" y="0"/>
            <a:ext cx="9144000" cy="6928432"/>
          </a:xfr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4CFF666F-F580-4CAC-9662-19B35336416C}"/>
              </a:ext>
            </a:extLst>
          </p:cNvPr>
          <p:cNvSpPr/>
          <p:nvPr/>
        </p:nvSpPr>
        <p:spPr>
          <a:xfrm>
            <a:off x="1249106" y="382191"/>
            <a:ext cx="7473370" cy="8402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defRPr/>
            </a:pPr>
            <a:r>
              <a:rPr lang="ru-RU" sz="2400" b="1" dirty="0">
                <a:solidFill>
                  <a:schemeClr val="bg2"/>
                </a:solidFill>
                <a:latin typeface="Monotype Corsiva" pitchFamily="66" charset="0"/>
              </a:rPr>
              <a:t>Кризисное отделение  </a:t>
            </a:r>
          </a:p>
          <a:p>
            <a:pPr algn="ctr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defRPr/>
            </a:pPr>
            <a:r>
              <a:rPr lang="ru-RU" sz="2400" b="1" dirty="0">
                <a:solidFill>
                  <a:schemeClr val="bg2"/>
                </a:solidFill>
                <a:latin typeface="Monotype Corsiva" pitchFamily="66" charset="0"/>
              </a:rPr>
              <a:t>психолого-педагогической помощи семье и детям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FB997DD6-2CD7-4826-B9FA-896BE7A114F4}"/>
              </a:ext>
            </a:extLst>
          </p:cNvPr>
          <p:cNvSpPr/>
          <p:nvPr/>
        </p:nvSpPr>
        <p:spPr>
          <a:xfrm>
            <a:off x="1371600" y="1740889"/>
            <a:ext cx="7315200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3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Профилактика </a:t>
            </a:r>
          </a:p>
          <a:p>
            <a:pPr algn="ctr"/>
            <a:r>
              <a:rPr lang="ru-RU" altLang="ru-RU" sz="3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деструктивного поведения несовершеннолетних</a:t>
            </a:r>
            <a:endParaRPr lang="ru-RU" sz="3800" dirty="0">
              <a:solidFill>
                <a:srgbClr val="C00000"/>
              </a:solidFill>
            </a:endParaRPr>
          </a:p>
        </p:txBody>
      </p:sp>
      <p:pic>
        <p:nvPicPr>
          <p:cNvPr id="7" name="Рисунок 3" descr="1346700902.jpg">
            <a:extLst>
              <a:ext uri="{FF2B5EF4-FFF2-40B4-BE49-F238E27FC236}">
                <a16:creationId xmlns:a16="http://schemas.microsoft.com/office/drawing/2014/main" xmlns="" id="{30CAC1D3-22BB-4D7B-9F2F-2C07FA8EA1E2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71600" y="4243847"/>
            <a:ext cx="7350877" cy="15729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656FD444-7DBC-412A-8688-F85986F663F9}"/>
              </a:ext>
            </a:extLst>
          </p:cNvPr>
          <p:cNvSpPr/>
          <p:nvPr/>
        </p:nvSpPr>
        <p:spPr>
          <a:xfrm>
            <a:off x="1439980" y="5974832"/>
            <a:ext cx="7282496" cy="4339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defRPr/>
            </a:pPr>
            <a:r>
              <a:rPr lang="ru-RU" altLang="ru-RU" sz="2400" b="1" dirty="0">
                <a:solidFill>
                  <a:schemeClr val="bg2"/>
                </a:solidFill>
                <a:latin typeface="Monotype Corsiva" pitchFamily="66" charset="0"/>
              </a:rPr>
              <a:t>ГКУ «Осташковский детский центр»</a:t>
            </a:r>
          </a:p>
        </p:txBody>
      </p:sp>
    </p:spTree>
    <p:extLst>
      <p:ext uri="{BB962C8B-B14F-4D97-AF65-F5344CB8AC3E}">
        <p14:creationId xmlns:p14="http://schemas.microsoft.com/office/powerpoint/2010/main" val="38262434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63EB174-C2D2-497C-A428-9275AD97BF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Объект 7">
            <a:extLst>
              <a:ext uri="{FF2B5EF4-FFF2-40B4-BE49-F238E27FC236}">
                <a16:creationId xmlns:a16="http://schemas.microsoft.com/office/drawing/2014/main" xmlns="" id="{4FFE5087-9E02-4E11-BC93-AA22DD2905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8CDE8998-5FA6-4300-B90B-763E9248AF7B}"/>
              </a:ext>
            </a:extLst>
          </p:cNvPr>
          <p:cNvSpPr/>
          <p:nvPr/>
        </p:nvSpPr>
        <p:spPr>
          <a:xfrm>
            <a:off x="1331640" y="260648"/>
            <a:ext cx="735516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/>
            <a:r>
              <a:rPr lang="ru-RU" sz="2800" b="1" dirty="0" smtClean="0">
                <a:solidFill>
                  <a:srgbClr val="99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Критерии оценки </a:t>
            </a:r>
          </a:p>
          <a:p>
            <a:pPr indent="450215" algn="ctr"/>
            <a:r>
              <a:rPr lang="ru-RU" sz="2800" b="1" dirty="0" smtClean="0">
                <a:solidFill>
                  <a:srgbClr val="99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семейного неблагополучия</a:t>
            </a:r>
            <a:endParaRPr lang="ru-RU" sz="2800" dirty="0">
              <a:solidFill>
                <a:srgbClr val="99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5E554BBE-B60F-4F63-B8E0-10C2AB8F9A96}"/>
              </a:ext>
            </a:extLst>
          </p:cNvPr>
          <p:cNvSpPr/>
          <p:nvPr/>
        </p:nvSpPr>
        <p:spPr>
          <a:xfrm>
            <a:off x="1371600" y="1196752"/>
            <a:ext cx="7315200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2600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психологическое </a:t>
            </a:r>
            <a:r>
              <a:rPr lang="ru-RU" sz="26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неблагополучие </a:t>
            </a:r>
            <a:r>
              <a:rPr lang="ru-RU" sz="2600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6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подавляют, игнорируют, угрожают, навязывают свой образ жизни и т.д</a:t>
            </a:r>
            <a:r>
              <a:rPr lang="ru-RU" sz="2600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</a:p>
          <a:p>
            <a:endParaRPr lang="ru-RU" sz="2600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2600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физическое </a:t>
            </a:r>
            <a:r>
              <a:rPr lang="ru-RU" sz="26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неблагополучие </a:t>
            </a:r>
            <a:r>
              <a:rPr lang="ru-RU" sz="2600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6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жестоко наказывают, не кормят, заставляют зарабатывать различными незаконными способами, принуждают и т.д</a:t>
            </a:r>
            <a:r>
              <a:rPr lang="ru-RU" sz="2600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</a:p>
          <a:p>
            <a:endParaRPr lang="ru-RU" sz="2600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2600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социальное </a:t>
            </a:r>
            <a:r>
              <a:rPr lang="ru-RU" sz="26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неблагополучие (бесконтрольность, выгоняют из дома, бросают на произвол, перекладывают взрослые обязанности и т.д.).</a:t>
            </a:r>
          </a:p>
        </p:txBody>
      </p:sp>
    </p:spTree>
    <p:extLst>
      <p:ext uri="{BB962C8B-B14F-4D97-AF65-F5344CB8AC3E}">
        <p14:creationId xmlns:p14="http://schemas.microsoft.com/office/powerpoint/2010/main" val="16127163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>
            <a:extLst>
              <a:ext uri="{FF2B5EF4-FFF2-40B4-BE49-F238E27FC236}">
                <a16:creationId xmlns:a16="http://schemas.microsoft.com/office/drawing/2014/main" xmlns="" id="{3403E30C-FEE8-4A96-9687-5C370F4F32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5736" y="39688"/>
            <a:ext cx="6579964" cy="468312"/>
          </a:xfrm>
        </p:spPr>
        <p:txBody>
          <a:bodyPr/>
          <a:lstStyle/>
          <a:p>
            <a:pPr algn="ctr"/>
            <a:r>
              <a:rPr lang="ru-RU" altLang="ru-RU" sz="2800" b="1" dirty="0">
                <a:solidFill>
                  <a:srgbClr val="008000"/>
                </a:solidFill>
              </a:rPr>
              <a:t>Семейный кувшин эмоций</a:t>
            </a:r>
            <a:endParaRPr lang="ru-RU" altLang="ru-RU" sz="2800" dirty="0"/>
          </a:p>
        </p:txBody>
      </p:sp>
      <p:pic>
        <p:nvPicPr>
          <p:cNvPr id="20482" name="Picture 2">
            <a:extLst>
              <a:ext uri="{FF2B5EF4-FFF2-40B4-BE49-F238E27FC236}">
                <a16:creationId xmlns:a16="http://schemas.microsoft.com/office/drawing/2014/main" xmlns="" id="{819F630F-B65B-4213-B161-666B3DF410A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432300" y="1803400"/>
            <a:ext cx="4386263" cy="5026025"/>
          </a:xfrm>
          <a:noFill/>
        </p:spPr>
      </p:pic>
      <p:sp>
        <p:nvSpPr>
          <p:cNvPr id="5" name="Скругленная прямоугольная выноска 4">
            <a:extLst>
              <a:ext uri="{FF2B5EF4-FFF2-40B4-BE49-F238E27FC236}">
                <a16:creationId xmlns:a16="http://schemas.microsoft.com/office/drawing/2014/main" xmlns="" id="{E81B9151-3098-41CD-8225-05830EF62B5B}"/>
              </a:ext>
            </a:extLst>
          </p:cNvPr>
          <p:cNvSpPr/>
          <p:nvPr/>
        </p:nvSpPr>
        <p:spPr>
          <a:xfrm>
            <a:off x="6625431" y="639762"/>
            <a:ext cx="2411065" cy="781049"/>
          </a:xfrm>
          <a:prstGeom prst="wedgeRoundRectCallout">
            <a:avLst>
              <a:gd name="adj1" fmla="val -57867"/>
              <a:gd name="adj2" fmla="val 119786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Воровство, кражи, грабежи!</a:t>
            </a:r>
          </a:p>
        </p:txBody>
      </p:sp>
      <p:sp>
        <p:nvSpPr>
          <p:cNvPr id="6" name="Скругленная прямоугольная выноска 5">
            <a:extLst>
              <a:ext uri="{FF2B5EF4-FFF2-40B4-BE49-F238E27FC236}">
                <a16:creationId xmlns:a16="http://schemas.microsoft.com/office/drawing/2014/main" xmlns="" id="{C9D6A8BA-CAF9-4BA9-B2B8-546922044118}"/>
              </a:ext>
            </a:extLst>
          </p:cNvPr>
          <p:cNvSpPr/>
          <p:nvPr/>
        </p:nvSpPr>
        <p:spPr>
          <a:xfrm>
            <a:off x="4278314" y="639762"/>
            <a:ext cx="2179114" cy="515938"/>
          </a:xfrm>
          <a:prstGeom prst="wedgeRoundRectCallout">
            <a:avLst>
              <a:gd name="adj1" fmla="val 9607"/>
              <a:gd name="adj2" fmla="val 202853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Агрессия!</a:t>
            </a:r>
          </a:p>
        </p:txBody>
      </p:sp>
      <p:sp>
        <p:nvSpPr>
          <p:cNvPr id="7" name="Скругленная прямоугольная выноска 6">
            <a:extLst>
              <a:ext uri="{FF2B5EF4-FFF2-40B4-BE49-F238E27FC236}">
                <a16:creationId xmlns:a16="http://schemas.microsoft.com/office/drawing/2014/main" xmlns="" id="{C9FC73E1-F64A-4BE4-B7E5-8694FECB124E}"/>
              </a:ext>
            </a:extLst>
          </p:cNvPr>
          <p:cNvSpPr/>
          <p:nvPr/>
        </p:nvSpPr>
        <p:spPr>
          <a:xfrm>
            <a:off x="1763688" y="560800"/>
            <a:ext cx="2070361" cy="1054100"/>
          </a:xfrm>
          <a:prstGeom prst="wedgeRoundRectCallout">
            <a:avLst>
              <a:gd name="adj1" fmla="val 120362"/>
              <a:gd name="adj2" fmla="val 80449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Крики, истерики, капризы!</a:t>
            </a:r>
          </a:p>
        </p:txBody>
      </p:sp>
      <p:sp useBgFill="1">
        <p:nvSpPr>
          <p:cNvPr id="10" name="Скругленный прямоугольник 9">
            <a:extLst>
              <a:ext uri="{FF2B5EF4-FFF2-40B4-BE49-F238E27FC236}">
                <a16:creationId xmlns:a16="http://schemas.microsoft.com/office/drawing/2014/main" xmlns="" id="{28386063-8DB3-470A-BD68-B18E7EDB97CA}"/>
              </a:ext>
            </a:extLst>
          </p:cNvPr>
          <p:cNvSpPr/>
          <p:nvPr/>
        </p:nvSpPr>
        <p:spPr>
          <a:xfrm>
            <a:off x="5172075" y="2128838"/>
            <a:ext cx="1814513" cy="6858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Гнев, злоба,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агрессия </a:t>
            </a:r>
          </a:p>
        </p:txBody>
      </p:sp>
      <p:sp useBgFill="1">
        <p:nvSpPr>
          <p:cNvPr id="12" name="Скругленный прямоугольник 11">
            <a:extLst>
              <a:ext uri="{FF2B5EF4-FFF2-40B4-BE49-F238E27FC236}">
                <a16:creationId xmlns:a16="http://schemas.microsoft.com/office/drawing/2014/main" xmlns="" id="{35DD10F2-05BC-4E10-AF13-27D48DFFC29D}"/>
              </a:ext>
            </a:extLst>
          </p:cNvPr>
          <p:cNvSpPr/>
          <p:nvPr/>
        </p:nvSpPr>
        <p:spPr>
          <a:xfrm>
            <a:off x="5249863" y="2978150"/>
            <a:ext cx="1658937" cy="6858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Обида,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боль, страх</a:t>
            </a:r>
          </a:p>
        </p:txBody>
      </p:sp>
      <p:sp useBgFill="1">
        <p:nvSpPr>
          <p:cNvPr id="13" name="Скругленный прямоугольник 12">
            <a:extLst>
              <a:ext uri="{FF2B5EF4-FFF2-40B4-BE49-F238E27FC236}">
                <a16:creationId xmlns:a16="http://schemas.microsoft.com/office/drawing/2014/main" xmlns="" id="{AD886778-FB62-4CD0-8ECD-AE90F37F773C}"/>
              </a:ext>
            </a:extLst>
          </p:cNvPr>
          <p:cNvSpPr/>
          <p:nvPr/>
        </p:nvSpPr>
        <p:spPr>
          <a:xfrm>
            <a:off x="5151438" y="3927475"/>
            <a:ext cx="1814512" cy="976313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Потребности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в принятии, близости, любви</a:t>
            </a:r>
          </a:p>
        </p:txBody>
      </p:sp>
      <p:sp useBgFill="1">
        <p:nvSpPr>
          <p:cNvPr id="14" name="Скругленный прямоугольник 13">
            <a:extLst>
              <a:ext uri="{FF2B5EF4-FFF2-40B4-BE49-F238E27FC236}">
                <a16:creationId xmlns:a16="http://schemas.microsoft.com/office/drawing/2014/main" xmlns="" id="{E6302DEA-5DB6-413D-B251-A3683F06BCE5}"/>
              </a:ext>
            </a:extLst>
          </p:cNvPr>
          <p:cNvSpPr/>
          <p:nvPr/>
        </p:nvSpPr>
        <p:spPr>
          <a:xfrm>
            <a:off x="4868863" y="5280025"/>
            <a:ext cx="2420937" cy="928688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Базисные  стремления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Я – хороший!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Я - любим!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Я - смогу! </a:t>
            </a:r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xmlns="" id="{58F0C4DF-2535-4733-A904-A543A903AF85}"/>
              </a:ext>
            </a:extLst>
          </p:cNvPr>
          <p:cNvCxnSpPr/>
          <p:nvPr/>
        </p:nvCxnSpPr>
        <p:spPr>
          <a:xfrm>
            <a:off x="5172075" y="2814638"/>
            <a:ext cx="181451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xmlns="" id="{7829B3E4-2DB2-4B03-AFFA-0B57064201AF}"/>
              </a:ext>
            </a:extLst>
          </p:cNvPr>
          <p:cNvCxnSpPr/>
          <p:nvPr/>
        </p:nvCxnSpPr>
        <p:spPr>
          <a:xfrm flipV="1">
            <a:off x="5151438" y="3727450"/>
            <a:ext cx="1793875" cy="25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xmlns="" id="{B6A4F9C0-9113-43A2-A5DD-AED3B4B9120E}"/>
              </a:ext>
            </a:extLst>
          </p:cNvPr>
          <p:cNvCxnSpPr/>
          <p:nvPr/>
        </p:nvCxnSpPr>
        <p:spPr>
          <a:xfrm flipV="1">
            <a:off x="4549775" y="5035550"/>
            <a:ext cx="2814638" cy="142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Стрелка вправо 2">
            <a:extLst>
              <a:ext uri="{FF2B5EF4-FFF2-40B4-BE49-F238E27FC236}">
                <a16:creationId xmlns:a16="http://schemas.microsoft.com/office/drawing/2014/main" xmlns="" id="{B6BF8FDE-D452-4DFB-9F84-E9226E7F9CBF}"/>
              </a:ext>
            </a:extLst>
          </p:cNvPr>
          <p:cNvSpPr/>
          <p:nvPr/>
        </p:nvSpPr>
        <p:spPr>
          <a:xfrm>
            <a:off x="0" y="1666875"/>
            <a:ext cx="4278313" cy="1054100"/>
          </a:xfrm>
          <a:prstGeom prst="righ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Разрушительные  чувства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B2B2B2">
                    <a:lumMod val="50000"/>
                  </a:srgbClr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I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B2B2B2">
                    <a:lumMod val="50000"/>
                  </a:srgbClr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ур.</a:t>
            </a:r>
          </a:p>
        </p:txBody>
      </p:sp>
      <p:sp>
        <p:nvSpPr>
          <p:cNvPr id="17" name="Стрелка вправо 16">
            <a:extLst>
              <a:ext uri="{FF2B5EF4-FFF2-40B4-BE49-F238E27FC236}">
                <a16:creationId xmlns:a16="http://schemas.microsoft.com/office/drawing/2014/main" xmlns="" id="{ADC726B0-E7FF-40D4-BC33-816CAE69618C}"/>
              </a:ext>
            </a:extLst>
          </p:cNvPr>
          <p:cNvSpPr/>
          <p:nvPr/>
        </p:nvSpPr>
        <p:spPr>
          <a:xfrm>
            <a:off x="0" y="4079875"/>
            <a:ext cx="4278313" cy="1055688"/>
          </a:xfrm>
          <a:prstGeom prst="righ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Неудовлетворенные 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    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    потребности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   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    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  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  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B2B2B2">
                    <a:lumMod val="50000"/>
                  </a:srgbClr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III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B2B2B2">
                    <a:lumMod val="50000"/>
                  </a:srgbClr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 ур.</a:t>
            </a:r>
          </a:p>
        </p:txBody>
      </p:sp>
      <p:sp>
        <p:nvSpPr>
          <p:cNvPr id="18" name="Стрелка вправо 17">
            <a:extLst>
              <a:ext uri="{FF2B5EF4-FFF2-40B4-BE49-F238E27FC236}">
                <a16:creationId xmlns:a16="http://schemas.microsoft.com/office/drawing/2014/main" xmlns="" id="{27E37A14-9125-4A6B-AD42-AD38C98995BE}"/>
              </a:ext>
            </a:extLst>
          </p:cNvPr>
          <p:cNvSpPr/>
          <p:nvPr/>
        </p:nvSpPr>
        <p:spPr>
          <a:xfrm>
            <a:off x="0" y="2873375"/>
            <a:ext cx="4278313" cy="1054100"/>
          </a:xfrm>
          <a:prstGeom prst="righ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Страдательные  чувства   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B2B2B2">
                    <a:lumMod val="50000"/>
                  </a:srgbClr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II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B2B2B2">
                    <a:lumMod val="50000"/>
                  </a:srgbClr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 ур.</a:t>
            </a:r>
          </a:p>
        </p:txBody>
      </p:sp>
      <p:sp>
        <p:nvSpPr>
          <p:cNvPr id="20" name="Стрелка вправо 19">
            <a:extLst>
              <a:ext uri="{FF2B5EF4-FFF2-40B4-BE49-F238E27FC236}">
                <a16:creationId xmlns:a16="http://schemas.microsoft.com/office/drawing/2014/main" xmlns="" id="{EF96466D-727D-4A37-A480-A7B09D315212}"/>
              </a:ext>
            </a:extLst>
          </p:cNvPr>
          <p:cNvSpPr/>
          <p:nvPr/>
        </p:nvSpPr>
        <p:spPr>
          <a:xfrm>
            <a:off x="0" y="5287963"/>
            <a:ext cx="4278313" cy="1054100"/>
          </a:xfrm>
          <a:prstGeom prst="righ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Чувства  для  жизни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         и развития                   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B2B2B2">
                    <a:lumMod val="50000"/>
                  </a:srgbClr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IY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B2B2B2">
                    <a:lumMod val="50000"/>
                  </a:srgbClr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 ур.</a:t>
            </a:r>
          </a:p>
        </p:txBody>
      </p:sp>
      <p:sp>
        <p:nvSpPr>
          <p:cNvPr id="4" name="Стрелка вниз 3">
            <a:extLst>
              <a:ext uri="{FF2B5EF4-FFF2-40B4-BE49-F238E27FC236}">
                <a16:creationId xmlns:a16="http://schemas.microsoft.com/office/drawing/2014/main" xmlns="" id="{CC12DCF1-4EF5-494B-8B74-2EE671ACB550}"/>
              </a:ext>
            </a:extLst>
          </p:cNvPr>
          <p:cNvSpPr/>
          <p:nvPr/>
        </p:nvSpPr>
        <p:spPr>
          <a:xfrm>
            <a:off x="5945188" y="2720975"/>
            <a:ext cx="268287" cy="25717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FFD3CC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22" name="Стрелка вниз 21">
            <a:extLst>
              <a:ext uri="{FF2B5EF4-FFF2-40B4-BE49-F238E27FC236}">
                <a16:creationId xmlns:a16="http://schemas.microsoft.com/office/drawing/2014/main" xmlns="" id="{80439FFA-4B6B-4541-88F1-E88B257746B2}"/>
              </a:ext>
            </a:extLst>
          </p:cNvPr>
          <p:cNvSpPr/>
          <p:nvPr/>
        </p:nvSpPr>
        <p:spPr>
          <a:xfrm>
            <a:off x="5919788" y="3571875"/>
            <a:ext cx="268287" cy="25717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FFD3CC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23" name="Стрелка вниз 22">
            <a:extLst>
              <a:ext uri="{FF2B5EF4-FFF2-40B4-BE49-F238E27FC236}">
                <a16:creationId xmlns:a16="http://schemas.microsoft.com/office/drawing/2014/main" xmlns="" id="{FEF42901-5BFC-4C64-AEFC-FC34BB784D2E}"/>
              </a:ext>
            </a:extLst>
          </p:cNvPr>
          <p:cNvSpPr/>
          <p:nvPr/>
        </p:nvSpPr>
        <p:spPr>
          <a:xfrm>
            <a:off x="5945188" y="4872038"/>
            <a:ext cx="268287" cy="25717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FFD3CC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63EB174-C2D2-497C-A428-9275AD97BF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Объект 7">
            <a:extLst>
              <a:ext uri="{FF2B5EF4-FFF2-40B4-BE49-F238E27FC236}">
                <a16:creationId xmlns:a16="http://schemas.microsoft.com/office/drawing/2014/main" xmlns="" id="{4FFE5087-9E02-4E11-BC93-AA22DD2905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8CDE8998-5FA6-4300-B90B-763E9248AF7B}"/>
              </a:ext>
            </a:extLst>
          </p:cNvPr>
          <p:cNvSpPr/>
          <p:nvPr/>
        </p:nvSpPr>
        <p:spPr>
          <a:xfrm>
            <a:off x="1080120" y="537426"/>
            <a:ext cx="7602183" cy="4993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>
              <a:lnSpc>
                <a:spcPct val="107000"/>
              </a:lnSpc>
              <a:spcAft>
                <a:spcPts val="800"/>
              </a:spcAft>
            </a:pPr>
            <a:r>
              <a:rPr lang="ru-RU" sz="2600" b="1" dirty="0">
                <a:solidFill>
                  <a:srgbClr val="99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Несовершеннолетние «группы риска»</a:t>
            </a:r>
            <a:endParaRPr lang="ru-RU" sz="2600" dirty="0">
              <a:solidFill>
                <a:srgbClr val="99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5E554BBE-B60F-4F63-B8E0-10C2AB8F9A96}"/>
              </a:ext>
            </a:extLst>
          </p:cNvPr>
          <p:cNvSpPr/>
          <p:nvPr/>
        </p:nvSpPr>
        <p:spPr>
          <a:xfrm>
            <a:off x="1547664" y="1517300"/>
            <a:ext cx="7134639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ru-RU" sz="22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выходцы из неблагополучных, социально-дезориентированных семей</a:t>
            </a:r>
          </a:p>
          <a:p>
            <a:endParaRPr lang="ru-RU" sz="600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ru-RU" sz="22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дети, воспитывающиеся в дисгармоничных семьях </a:t>
            </a:r>
          </a:p>
          <a:p>
            <a:endParaRPr lang="ru-RU" sz="600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ru-RU" sz="22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дети родителей, лишенных родительских прав</a:t>
            </a:r>
          </a:p>
          <a:p>
            <a:endParaRPr lang="ru-RU" sz="600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ru-RU" sz="22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«золотая молодежь»</a:t>
            </a:r>
          </a:p>
          <a:p>
            <a:endParaRPr lang="ru-RU" sz="600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ru-RU" sz="22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несовершеннолетние, имеющие склонность к агрессии, силовому методу решения проблем и споров, с неразвитыми навыками рефлексии и саморегуляции </a:t>
            </a:r>
          </a:p>
          <a:p>
            <a:endParaRPr lang="ru-RU" sz="600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ru-RU" sz="22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несовершеннолетние, склонные к бродяжничеству</a:t>
            </a:r>
          </a:p>
          <a:p>
            <a:endParaRPr lang="ru-RU" sz="600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ru-RU" sz="22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безнадзорные несовершеннолетние</a:t>
            </a:r>
          </a:p>
          <a:p>
            <a:endParaRPr lang="ru-RU" sz="600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ru-RU" sz="2200" dirty="0">
                <a:solidFill>
                  <a:schemeClr val="bg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дети из п</a:t>
            </a:r>
            <a:r>
              <a:rPr lang="ru-RU" sz="2200" dirty="0">
                <a:solidFill>
                  <a:schemeClr val="bg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севдоблагополучных семей</a:t>
            </a:r>
          </a:p>
        </p:txBody>
      </p:sp>
    </p:spTree>
    <p:extLst>
      <p:ext uri="{BB962C8B-B14F-4D97-AF65-F5344CB8AC3E}">
        <p14:creationId xmlns:p14="http://schemas.microsoft.com/office/powerpoint/2010/main" val="244390662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63EB174-C2D2-497C-A428-9275AD97BF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Объект 7">
            <a:extLst>
              <a:ext uri="{FF2B5EF4-FFF2-40B4-BE49-F238E27FC236}">
                <a16:creationId xmlns:a16="http://schemas.microsoft.com/office/drawing/2014/main" xmlns="" id="{4FFE5087-9E02-4E11-BC93-AA22DD2905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2773"/>
            <a:ext cx="9144000" cy="6858000"/>
          </a:xfr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8CDE8998-5FA6-4300-B90B-763E9248AF7B}"/>
              </a:ext>
            </a:extLst>
          </p:cNvPr>
          <p:cNvSpPr/>
          <p:nvPr/>
        </p:nvSpPr>
        <p:spPr>
          <a:xfrm>
            <a:off x="1043608" y="228456"/>
            <a:ext cx="7848872" cy="927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>
              <a:lnSpc>
                <a:spcPct val="107000"/>
              </a:lnSpc>
              <a:spcAft>
                <a:spcPts val="800"/>
              </a:spcAft>
            </a:pPr>
            <a:r>
              <a:rPr lang="ru-RU" sz="2600" b="1" dirty="0">
                <a:solidFill>
                  <a:srgbClr val="99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Методическая основа педагогической деятельности: общие компетенции педагога</a:t>
            </a:r>
            <a:endParaRPr lang="ru-RU" sz="2600" dirty="0">
              <a:solidFill>
                <a:srgbClr val="99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5E554BBE-B60F-4F63-B8E0-10C2AB8F9A96}"/>
              </a:ext>
            </a:extLst>
          </p:cNvPr>
          <p:cNvSpPr/>
          <p:nvPr/>
        </p:nvSpPr>
        <p:spPr>
          <a:xfrm>
            <a:off x="1274425" y="1517300"/>
            <a:ext cx="7387237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80000"/>
              </a:lnSpc>
              <a:buFontTx/>
              <a:buChar char="-"/>
              <a:defRPr/>
            </a:pPr>
            <a:r>
              <a:rPr lang="ru-RU" alt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обеспечение эмоционального благополучия </a:t>
            </a:r>
            <a:r>
              <a:rPr lang="ru-RU" altLang="ru-RU" sz="20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детей через непосредственное общение с каждым ребенком, уважительное отношение к каждому ребенку, к его чувствам и потребностям</a:t>
            </a:r>
          </a:p>
          <a:p>
            <a:pPr algn="just">
              <a:lnSpc>
                <a:spcPct val="80000"/>
              </a:lnSpc>
              <a:defRPr/>
            </a:pPr>
            <a:endParaRPr lang="ru-RU" altLang="ru-RU" sz="200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80000"/>
              </a:lnSpc>
              <a:buFontTx/>
              <a:buChar char="-"/>
              <a:defRPr/>
            </a:pPr>
            <a:r>
              <a:rPr lang="ru-RU" alt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поддержка индивидуальности </a:t>
            </a:r>
            <a:r>
              <a:rPr lang="ru-RU" altLang="ru-RU" sz="20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через создание условий для свободного выбора детьми деятельности, для принятия детьми решений, выражения своих чувств и мыслей</a:t>
            </a:r>
          </a:p>
          <a:p>
            <a:pPr algn="just">
              <a:lnSpc>
                <a:spcPct val="80000"/>
              </a:lnSpc>
              <a:defRPr/>
            </a:pPr>
            <a:endParaRPr lang="ru-RU" altLang="ru-RU" sz="200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80000"/>
              </a:lnSpc>
              <a:buFontTx/>
              <a:buChar char="-"/>
              <a:defRPr/>
            </a:pPr>
            <a:r>
              <a:rPr lang="ru-RU" alt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оказание не директивной помощи детям, </a:t>
            </a:r>
            <a:r>
              <a:rPr lang="ru-RU" altLang="ru-RU" sz="20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поддержка детской инициативы и самостоятельности в разных видах деятельности, развитие коммуникативных способностей детей</a:t>
            </a:r>
          </a:p>
          <a:p>
            <a:pPr algn="just">
              <a:lnSpc>
                <a:spcPct val="80000"/>
              </a:lnSpc>
              <a:defRPr/>
            </a:pPr>
            <a:endParaRPr lang="ru-RU" altLang="ru-RU" sz="200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80000"/>
              </a:lnSpc>
              <a:buFontTx/>
              <a:buChar char="-"/>
              <a:defRPr/>
            </a:pPr>
            <a:r>
              <a:rPr lang="ru-RU" alt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построение вариативного развивающего образования, </a:t>
            </a:r>
            <a:r>
              <a:rPr lang="ru-RU" altLang="ru-RU" sz="20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ориентированного на зону ближайшего развития каждого ребенка</a:t>
            </a:r>
          </a:p>
          <a:p>
            <a:pPr algn="just">
              <a:lnSpc>
                <a:spcPct val="80000"/>
              </a:lnSpc>
              <a:defRPr/>
            </a:pPr>
            <a:endParaRPr lang="ru-RU" altLang="ru-RU" sz="2000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80000"/>
              </a:lnSpc>
              <a:buFontTx/>
              <a:buChar char="-"/>
              <a:defRPr/>
            </a:pPr>
            <a:r>
              <a:rPr lang="ru-RU" alt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организация взаимодействия с родителями </a:t>
            </a:r>
            <a:r>
              <a:rPr lang="ru-RU" altLang="ru-RU" sz="20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вопросам образования ребенка, вовлечения их в образовательную деятельность</a:t>
            </a:r>
            <a:endParaRPr lang="en-US" altLang="ru-RU" sz="2000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183293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63EB174-C2D2-497C-A428-9275AD97BF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Объект 7">
            <a:extLst>
              <a:ext uri="{FF2B5EF4-FFF2-40B4-BE49-F238E27FC236}">
                <a16:creationId xmlns:a16="http://schemas.microsoft.com/office/drawing/2014/main" xmlns="" id="{4FFE5087-9E02-4E11-BC93-AA22DD2905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8CDE8998-5FA6-4300-B90B-763E9248AF7B}"/>
              </a:ext>
            </a:extLst>
          </p:cNvPr>
          <p:cNvSpPr/>
          <p:nvPr/>
        </p:nvSpPr>
        <p:spPr>
          <a:xfrm>
            <a:off x="914400" y="177864"/>
            <a:ext cx="8136904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/>
            <a:r>
              <a:rPr lang="ru-RU" sz="2200" b="1" dirty="0">
                <a:solidFill>
                  <a:srgbClr val="99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Оценка уровня социальной активности несовершеннолетних</a:t>
            </a:r>
          </a:p>
          <a:p>
            <a:pPr indent="450215" algn="ctr"/>
            <a:r>
              <a:rPr lang="ru-RU" sz="2200" b="1" dirty="0">
                <a:solidFill>
                  <a:srgbClr val="99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по степени «благоприятности-неблагоприятности»</a:t>
            </a:r>
            <a:endParaRPr lang="ru-RU" sz="2200" dirty="0">
              <a:solidFill>
                <a:srgbClr val="99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5E554BBE-B60F-4F63-B8E0-10C2AB8F9A96}"/>
              </a:ext>
            </a:extLst>
          </p:cNvPr>
          <p:cNvSpPr/>
          <p:nvPr/>
        </p:nvSpPr>
        <p:spPr>
          <a:xfrm>
            <a:off x="1428728" y="1285860"/>
            <a:ext cx="7139136" cy="49850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lnSpc>
                <a:spcPct val="107000"/>
              </a:lnSpc>
              <a:spcAft>
                <a:spcPts val="800"/>
              </a:spcAft>
              <a:buAutoNum type="arabicPeriod"/>
            </a:pPr>
            <a:r>
              <a:rPr lang="ru-RU" sz="1900" b="1" i="1" dirty="0">
                <a:solidFill>
                  <a:srgbClr val="53247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уровень: </a:t>
            </a:r>
            <a:r>
              <a:rPr lang="ru-RU" sz="19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активная социальная позиция высокого уровня  (социальная инициатива, творческая деятельность)</a:t>
            </a:r>
          </a:p>
          <a:p>
            <a:pPr marL="457200" indent="-457200" algn="just">
              <a:lnSpc>
                <a:spcPct val="107000"/>
              </a:lnSpc>
              <a:spcAft>
                <a:spcPts val="800"/>
              </a:spcAft>
              <a:buAutoNum type="arabicPeriod"/>
            </a:pPr>
            <a:r>
              <a:rPr lang="ru-RU" sz="1900" b="1" i="1" dirty="0">
                <a:solidFill>
                  <a:srgbClr val="53247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уровень: </a:t>
            </a:r>
            <a:r>
              <a:rPr lang="ru-RU" sz="1900" dirty="0">
                <a:solidFill>
                  <a:schemeClr val="bg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средний уровень (ответственное отношение к своим обязанностям, но не выходит за рамки «от и до»)</a:t>
            </a:r>
          </a:p>
          <a:p>
            <a:pPr marL="457200" indent="-457200" algn="just">
              <a:lnSpc>
                <a:spcPct val="107000"/>
              </a:lnSpc>
              <a:spcAft>
                <a:spcPts val="800"/>
              </a:spcAft>
              <a:buAutoNum type="arabicPeriod"/>
            </a:pPr>
            <a:r>
              <a:rPr lang="ru-RU" sz="1900" b="1" i="1" dirty="0">
                <a:solidFill>
                  <a:srgbClr val="53247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уровень:</a:t>
            </a:r>
            <a:r>
              <a:rPr lang="ru-RU" sz="1900" b="1" dirty="0">
                <a:solidFill>
                  <a:schemeClr val="bg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900" dirty="0">
                <a:solidFill>
                  <a:schemeClr val="bg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пассивная соц.позиция с позитивным духовным потенциалом (низкая активность, но добрые намерения) </a:t>
            </a:r>
          </a:p>
          <a:p>
            <a:pPr marL="457200" indent="-457200" algn="just">
              <a:lnSpc>
                <a:spcPct val="107000"/>
              </a:lnSpc>
              <a:spcAft>
                <a:spcPts val="800"/>
              </a:spcAft>
              <a:buFontTx/>
              <a:buAutoNum type="arabicPeriod"/>
            </a:pPr>
            <a:r>
              <a:rPr lang="ru-RU" sz="1900" b="1" i="1" dirty="0">
                <a:solidFill>
                  <a:srgbClr val="53247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уровень: </a:t>
            </a:r>
            <a:r>
              <a:rPr lang="ru-RU" sz="1900" dirty="0">
                <a:solidFill>
                  <a:schemeClr val="bg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пассивная соц.позиция с негативным духовным  потенциалом (инертность, скептицизм, социальные разочарования и обиды) </a:t>
            </a:r>
          </a:p>
          <a:p>
            <a:pPr marL="457200" indent="-457200" algn="just">
              <a:lnSpc>
                <a:spcPct val="107000"/>
              </a:lnSpc>
              <a:spcAft>
                <a:spcPts val="800"/>
              </a:spcAft>
              <a:buAutoNum type="arabicPeriod"/>
            </a:pPr>
            <a:r>
              <a:rPr lang="ru-RU" sz="1900" b="1" i="1" dirty="0">
                <a:solidFill>
                  <a:srgbClr val="53247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уровень:</a:t>
            </a:r>
            <a:r>
              <a:rPr lang="ru-RU" sz="1900" dirty="0">
                <a:solidFill>
                  <a:schemeClr val="bg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негативная соц.позиция (псевдоактивность, как результат прогматичности и эгоистического интереса)</a:t>
            </a:r>
          </a:p>
          <a:p>
            <a:pPr marL="457200" indent="-457200" algn="just">
              <a:lnSpc>
                <a:spcPct val="107000"/>
              </a:lnSpc>
              <a:spcAft>
                <a:spcPts val="800"/>
              </a:spcAft>
              <a:buFontTx/>
              <a:buAutoNum type="arabicPeriod"/>
            </a:pPr>
            <a:r>
              <a:rPr lang="ru-RU" sz="1900" b="1" i="1" dirty="0">
                <a:solidFill>
                  <a:srgbClr val="53247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уровень:</a:t>
            </a:r>
            <a:r>
              <a:rPr lang="ru-RU" sz="1900" dirty="0">
                <a:solidFill>
                  <a:schemeClr val="bg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соц.позиция с негативно девиантным характером (антипозиция обуславливающая устойчивое отклоняющееся поведение)</a:t>
            </a:r>
          </a:p>
        </p:txBody>
      </p:sp>
    </p:spTree>
    <p:extLst>
      <p:ext uri="{BB962C8B-B14F-4D97-AF65-F5344CB8AC3E}">
        <p14:creationId xmlns:p14="http://schemas.microsoft.com/office/powerpoint/2010/main" val="31836271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63EB174-C2D2-497C-A428-9275AD97BF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Объект 7">
            <a:extLst>
              <a:ext uri="{FF2B5EF4-FFF2-40B4-BE49-F238E27FC236}">
                <a16:creationId xmlns:a16="http://schemas.microsoft.com/office/drawing/2014/main" xmlns="" id="{4FFE5087-9E02-4E11-BC93-AA22DD2905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8CDE8998-5FA6-4300-B90B-763E9248AF7B}"/>
              </a:ext>
            </a:extLst>
          </p:cNvPr>
          <p:cNvSpPr/>
          <p:nvPr/>
        </p:nvSpPr>
        <p:spPr>
          <a:xfrm>
            <a:off x="857224" y="357166"/>
            <a:ext cx="8136904" cy="4367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>
              <a:lnSpc>
                <a:spcPct val="107000"/>
              </a:lnSpc>
              <a:spcAft>
                <a:spcPts val="800"/>
              </a:spcAft>
            </a:pPr>
            <a:r>
              <a:rPr lang="ru-RU" sz="2200" b="1" dirty="0">
                <a:solidFill>
                  <a:srgbClr val="99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Классификация форм отклоняющегося поведения </a:t>
            </a:r>
            <a:endParaRPr lang="ru-RU" sz="2200" dirty="0">
              <a:solidFill>
                <a:srgbClr val="99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5E554BBE-B60F-4F63-B8E0-10C2AB8F9A96}"/>
              </a:ext>
            </a:extLst>
          </p:cNvPr>
          <p:cNvSpPr/>
          <p:nvPr/>
        </p:nvSpPr>
        <p:spPr>
          <a:xfrm>
            <a:off x="1428728" y="1285860"/>
            <a:ext cx="7139136" cy="3841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ru-RU" sz="1900" dirty="0">
              <a:solidFill>
                <a:schemeClr val="bg2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27" name="Таблица 27">
            <a:extLst>
              <a:ext uri="{FF2B5EF4-FFF2-40B4-BE49-F238E27FC236}">
                <a16:creationId xmlns:a16="http://schemas.microsoft.com/office/drawing/2014/main" xmlns="" id="{22CAB422-D1F9-4E8C-8DC7-C463220FE3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1362017"/>
              </p:ext>
            </p:extLst>
          </p:nvPr>
        </p:nvGraphicFramePr>
        <p:xfrm>
          <a:off x="1253268" y="1151118"/>
          <a:ext cx="7632848" cy="5164768"/>
        </p:xfrm>
        <a:graphic>
          <a:graphicData uri="http://schemas.openxmlformats.org/drawingml/2006/table">
            <a:tbl>
              <a:tblPr firstRow="1" bandRow="1">
                <a:tableStyleId>{306799F8-075E-4A3A-A7F6-7FBC6576F1A4}</a:tableStyleId>
              </a:tblPr>
              <a:tblGrid>
                <a:gridCol w="1890210">
                  <a:extLst>
                    <a:ext uri="{9D8B030D-6E8A-4147-A177-3AD203B41FA5}">
                      <a16:colId xmlns:a16="http://schemas.microsoft.com/office/drawing/2014/main" xmlns="" val="3007457363"/>
                    </a:ext>
                  </a:extLst>
                </a:gridCol>
                <a:gridCol w="774086">
                  <a:extLst>
                    <a:ext uri="{9D8B030D-6E8A-4147-A177-3AD203B41FA5}">
                      <a16:colId xmlns:a16="http://schemas.microsoft.com/office/drawing/2014/main" xmlns="" val="1488521852"/>
                    </a:ext>
                  </a:extLst>
                </a:gridCol>
                <a:gridCol w="1116124">
                  <a:extLst>
                    <a:ext uri="{9D8B030D-6E8A-4147-A177-3AD203B41FA5}">
                      <a16:colId xmlns:a16="http://schemas.microsoft.com/office/drawing/2014/main" xmlns="" val="2121289602"/>
                    </a:ext>
                  </a:extLst>
                </a:gridCol>
                <a:gridCol w="1116124">
                  <a:extLst>
                    <a:ext uri="{9D8B030D-6E8A-4147-A177-3AD203B41FA5}">
                      <a16:colId xmlns:a16="http://schemas.microsoft.com/office/drawing/2014/main" xmlns="" val="1914623021"/>
                    </a:ext>
                  </a:extLst>
                </a:gridCol>
                <a:gridCol w="774086">
                  <a:extLst>
                    <a:ext uri="{9D8B030D-6E8A-4147-A177-3AD203B41FA5}">
                      <a16:colId xmlns:a16="http://schemas.microsoft.com/office/drawing/2014/main" xmlns="" val="3907920934"/>
                    </a:ext>
                  </a:extLst>
                </a:gridCol>
                <a:gridCol w="1962218">
                  <a:extLst>
                    <a:ext uri="{9D8B030D-6E8A-4147-A177-3AD203B41FA5}">
                      <a16:colId xmlns:a16="http://schemas.microsoft.com/office/drawing/2014/main" xmlns="" val="1080883602"/>
                    </a:ext>
                  </a:extLst>
                </a:gridCol>
              </a:tblGrid>
              <a:tr h="620959">
                <a:tc gridSpan="6"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ОТКЛОНЯЮЩЕЕСЯ</a:t>
                      </a:r>
                    </a:p>
                    <a:p>
                      <a:pPr algn="ctr"/>
                      <a:r>
                        <a:rPr lang="ru-RU" sz="1600" b="0" i="1" dirty="0">
                          <a:solidFill>
                            <a:schemeClr val="bg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(девиантное поведение)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56338091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897376833"/>
                  </a:ext>
                </a:extLst>
              </a:tr>
              <a:tr h="1104880">
                <a:tc gridSpan="2"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АКЦЕНТУИРОВАННОЕ</a:t>
                      </a:r>
                    </a:p>
                    <a:p>
                      <a:pPr algn="ctr"/>
                      <a:r>
                        <a:rPr lang="ru-RU" sz="1400" b="1" i="1" kern="1200" dirty="0">
                          <a:solidFill>
                            <a:schemeClr val="bg2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(патохарактерологическое, </a:t>
                      </a:r>
                      <a:endParaRPr lang="ru-RU" sz="1400" b="1" kern="1200" dirty="0">
                        <a:solidFill>
                          <a:schemeClr val="bg2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400" b="1" i="1" kern="1200" dirty="0">
                          <a:solidFill>
                            <a:schemeClr val="bg2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психопатологическое)</a:t>
                      </a:r>
                      <a:endParaRPr lang="ru-RU" sz="1400" b="1" dirty="0">
                        <a:solidFill>
                          <a:schemeClr val="bg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bg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ДЕСТРУКТИВНОЕ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ru-RU" sz="1600" b="1" dirty="0">
                        <a:solidFill>
                          <a:srgbClr val="7030A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600" b="1" dirty="0">
                        <a:solidFill>
                          <a:srgbClr val="7030A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600" b="1" dirty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ДЕСТРУКТИВНОЕ</a:t>
                      </a:r>
                      <a:endParaRPr lang="ru-RU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НЕСТАНДАРТНОЕ</a:t>
                      </a:r>
                    </a:p>
                    <a:p>
                      <a:pPr marL="0" algn="ctr" defTabSz="914400" rtl="0" eaLnBrk="1" latinLnBrk="0" hangingPunct="1"/>
                      <a:r>
                        <a:rPr lang="ru-RU" sz="1400" i="1" kern="1200" dirty="0">
                          <a:solidFill>
                            <a:schemeClr val="bg2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(на основе </a:t>
                      </a:r>
                    </a:p>
                    <a:p>
                      <a:pPr marL="0" algn="ctr" defTabSz="914400" rtl="0" eaLnBrk="1" latinLnBrk="0" hangingPunct="1"/>
                      <a:r>
                        <a:rPr lang="ru-RU" sz="1400" i="1" kern="1200" dirty="0">
                          <a:solidFill>
                            <a:schemeClr val="bg2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гиперспособностей)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bg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НЕСТАНДАРТНОЕ</a:t>
                      </a:r>
                    </a:p>
                    <a:p>
                      <a:pPr marL="0" algn="ctr" defTabSz="914400" rtl="0" eaLnBrk="1" latinLnBrk="0" hangingPunct="1"/>
                      <a:r>
                        <a:rPr lang="ru-RU" sz="1400" i="1" kern="1200" dirty="0">
                          <a:solidFill>
                            <a:schemeClr val="bg2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(на основе </a:t>
                      </a:r>
                    </a:p>
                    <a:p>
                      <a:pPr marL="0" algn="ctr" defTabSz="914400" rtl="0" eaLnBrk="1" latinLnBrk="0" hangingPunct="1"/>
                      <a:r>
                        <a:rPr lang="ru-RU" sz="1400" i="1" kern="1200" dirty="0">
                          <a:solidFill>
                            <a:schemeClr val="bg2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гиперспособностей)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286181414"/>
                  </a:ext>
                </a:extLst>
              </a:tr>
              <a:tr h="864096">
                <a:tc gridSpan="3"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</a:t>
                      </a:r>
                      <a:r>
                        <a:rPr lang="ru-RU" sz="1600" b="1" kern="1200" dirty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НЕШ</a:t>
                      </a:r>
                      <a:r>
                        <a:rPr lang="ru-RU" sz="1600" b="1" dirty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НЕ-</a:t>
                      </a:r>
                    </a:p>
                    <a:p>
                      <a:pPr algn="ctr"/>
                      <a:r>
                        <a:rPr lang="ru-RU" sz="1600" b="1" dirty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ДЕСТРУКТИВНОЕ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600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b="1" dirty="0">
                        <a:solidFill>
                          <a:srgbClr val="473FEF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ВНУТРИ-</a:t>
                      </a:r>
                    </a:p>
                    <a:p>
                      <a:pPr algn="ctr"/>
                      <a:r>
                        <a:rPr lang="ru-RU" sz="1600" b="1" dirty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ДЕСТРУКТИВНОЕ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600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62031567"/>
                  </a:ext>
                </a:extLst>
              </a:tr>
              <a:tr h="441233"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ru-RU" sz="1600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600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ru-RU" sz="1600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600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19729983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7030A0"/>
                          </a:solidFill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ДЕЛИНКВЕНТНОЕ</a:t>
                      </a:r>
                    </a:p>
                    <a:p>
                      <a:pPr algn="ctr"/>
                      <a:r>
                        <a:rPr lang="ru-RU" sz="1400" i="1" kern="1200" dirty="0">
                          <a:solidFill>
                            <a:schemeClr val="bg2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(хулиганство, кражи, преступность, в то числе преступные формы агрессивного поведения, коммуникативные девиации)</a:t>
                      </a:r>
                      <a:endParaRPr lang="ru-RU" sz="1400" b="1" dirty="0">
                        <a:solidFill>
                          <a:schemeClr val="bg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b="1" i="0" kern="1200" dirty="0"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АСОЦИАЛЬНОЕ</a:t>
                      </a:r>
                    </a:p>
                    <a:p>
                      <a:pPr algn="ctr"/>
                      <a:r>
                        <a:rPr lang="ru-RU" sz="1400" i="1" kern="1200" dirty="0">
                          <a:solidFill>
                            <a:schemeClr val="bg2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(агрессивное, насилие, дискриминация, сексуальные девиации, бродяжничество, беспризорность)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i="1" kern="1200" dirty="0">
                        <a:solidFill>
                          <a:schemeClr val="bg2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АДДИКТИВНОЕ</a:t>
                      </a:r>
                    </a:p>
                    <a:p>
                      <a:pPr algn="ctr"/>
                      <a:r>
                        <a:rPr lang="ru-RU" sz="1400" i="1" kern="1200" dirty="0">
                          <a:solidFill>
                            <a:schemeClr val="bg2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(наркомания, токсикомания, алкоголизм, игровая и интернет зависимости)</a:t>
                      </a:r>
                      <a:endParaRPr lang="ru-RU" sz="1400" b="1" dirty="0">
                        <a:solidFill>
                          <a:schemeClr val="bg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b="1" dirty="0">
                        <a:solidFill>
                          <a:schemeClr val="bg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АУТОАГРЕС-СИВНОЕ</a:t>
                      </a:r>
                      <a:endParaRPr lang="ru-RU" sz="1400" b="1" i="1" kern="1200" dirty="0">
                        <a:solidFill>
                          <a:srgbClr val="7030A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400" i="1" kern="1200" dirty="0">
                          <a:solidFill>
                            <a:schemeClr val="bg2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(самоповреждение, </a:t>
                      </a:r>
                      <a:endParaRPr lang="ru-RU" sz="1400" kern="1200" dirty="0">
                        <a:solidFill>
                          <a:schemeClr val="bg2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400" i="1" kern="1200" dirty="0">
                          <a:solidFill>
                            <a:schemeClr val="bg2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суицидальное поведение)</a:t>
                      </a:r>
                      <a:endParaRPr lang="ru-RU" sz="1400" kern="1200" dirty="0">
                        <a:solidFill>
                          <a:schemeClr val="bg2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endParaRPr lang="ru-RU" sz="1600" b="1" dirty="0">
                        <a:solidFill>
                          <a:srgbClr val="473FEF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02036770"/>
                  </a:ext>
                </a:extLst>
              </a:tr>
            </a:tbl>
          </a:graphicData>
        </a:graphic>
      </p:graphicFrame>
      <p:sp>
        <p:nvSpPr>
          <p:cNvPr id="29" name="Стрелка: вниз 28">
            <a:extLst>
              <a:ext uri="{FF2B5EF4-FFF2-40B4-BE49-F238E27FC236}">
                <a16:creationId xmlns:a16="http://schemas.microsoft.com/office/drawing/2014/main" xmlns="" id="{5505CDC5-2433-4A5C-BEF2-38DF3976D87D}"/>
              </a:ext>
            </a:extLst>
          </p:cNvPr>
          <p:cNvSpPr/>
          <p:nvPr/>
        </p:nvSpPr>
        <p:spPr bwMode="auto">
          <a:xfrm>
            <a:off x="4781660" y="1775619"/>
            <a:ext cx="288032" cy="436786"/>
          </a:xfrm>
          <a:prstGeom prst="downArrow">
            <a:avLst/>
          </a:prstGeom>
          <a:solidFill>
            <a:srgbClr val="C00000"/>
          </a:solidFill>
          <a:ln>
            <a:noFill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0" name="Стрелка: вниз 29">
            <a:extLst>
              <a:ext uri="{FF2B5EF4-FFF2-40B4-BE49-F238E27FC236}">
                <a16:creationId xmlns:a16="http://schemas.microsoft.com/office/drawing/2014/main" xmlns="" id="{9E37B89A-FDBA-4565-A64A-2D6D27C729F7}"/>
              </a:ext>
            </a:extLst>
          </p:cNvPr>
          <p:cNvSpPr/>
          <p:nvPr/>
        </p:nvSpPr>
        <p:spPr bwMode="auto">
          <a:xfrm rot="18584184">
            <a:off x="6100082" y="1687502"/>
            <a:ext cx="288032" cy="436786"/>
          </a:xfrm>
          <a:prstGeom prst="downArrow">
            <a:avLst/>
          </a:prstGeom>
          <a:solidFill>
            <a:srgbClr val="C00000"/>
          </a:solidFill>
          <a:ln>
            <a:noFill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1" name="Стрелка: вниз 30">
            <a:extLst>
              <a:ext uri="{FF2B5EF4-FFF2-40B4-BE49-F238E27FC236}">
                <a16:creationId xmlns:a16="http://schemas.microsoft.com/office/drawing/2014/main" xmlns="" id="{86D5C896-DA91-4DDA-8B3A-462E862419FF}"/>
              </a:ext>
            </a:extLst>
          </p:cNvPr>
          <p:cNvSpPr/>
          <p:nvPr/>
        </p:nvSpPr>
        <p:spPr bwMode="auto">
          <a:xfrm rot="2677732">
            <a:off x="3607957" y="1695742"/>
            <a:ext cx="288032" cy="436786"/>
          </a:xfrm>
          <a:prstGeom prst="downArrow">
            <a:avLst/>
          </a:prstGeom>
          <a:solidFill>
            <a:srgbClr val="C00000"/>
          </a:solidFill>
          <a:ln>
            <a:noFill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2" name="Стрелка: вниз 31">
            <a:extLst>
              <a:ext uri="{FF2B5EF4-FFF2-40B4-BE49-F238E27FC236}">
                <a16:creationId xmlns:a16="http://schemas.microsoft.com/office/drawing/2014/main" xmlns="" id="{827A39BD-1BCC-426C-A794-A877AB0D8978}"/>
              </a:ext>
            </a:extLst>
          </p:cNvPr>
          <p:cNvSpPr/>
          <p:nvPr/>
        </p:nvSpPr>
        <p:spPr bwMode="auto">
          <a:xfrm rot="2677732">
            <a:off x="3731400" y="2879819"/>
            <a:ext cx="288032" cy="436786"/>
          </a:xfrm>
          <a:prstGeom prst="downArrow">
            <a:avLst/>
          </a:prstGeom>
          <a:solidFill>
            <a:srgbClr val="C00000"/>
          </a:solidFill>
          <a:ln>
            <a:noFill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3" name="Стрелка: вниз 32">
            <a:extLst>
              <a:ext uri="{FF2B5EF4-FFF2-40B4-BE49-F238E27FC236}">
                <a16:creationId xmlns:a16="http://schemas.microsoft.com/office/drawing/2014/main" xmlns="" id="{CD3ED1CE-D483-4C3A-AEEF-1A441F834031}"/>
              </a:ext>
            </a:extLst>
          </p:cNvPr>
          <p:cNvSpPr/>
          <p:nvPr/>
        </p:nvSpPr>
        <p:spPr bwMode="auto">
          <a:xfrm rot="18584184">
            <a:off x="6056908" y="2873577"/>
            <a:ext cx="288032" cy="436786"/>
          </a:xfrm>
          <a:prstGeom prst="downArrow">
            <a:avLst/>
          </a:prstGeom>
          <a:solidFill>
            <a:srgbClr val="C00000"/>
          </a:solidFill>
          <a:ln>
            <a:noFill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4" name="Стрелка: вниз 33">
            <a:extLst>
              <a:ext uri="{FF2B5EF4-FFF2-40B4-BE49-F238E27FC236}">
                <a16:creationId xmlns:a16="http://schemas.microsoft.com/office/drawing/2014/main" xmlns="" id="{1A1F5A0E-F273-4832-A28D-37B566C9C9CC}"/>
              </a:ext>
            </a:extLst>
          </p:cNvPr>
          <p:cNvSpPr/>
          <p:nvPr/>
        </p:nvSpPr>
        <p:spPr bwMode="auto">
          <a:xfrm rot="2677732">
            <a:off x="2209487" y="3873852"/>
            <a:ext cx="288032" cy="436786"/>
          </a:xfrm>
          <a:prstGeom prst="downArrow">
            <a:avLst/>
          </a:prstGeom>
          <a:solidFill>
            <a:srgbClr val="C00000"/>
          </a:solidFill>
          <a:ln>
            <a:noFill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5" name="Стрелка: вниз 34">
            <a:extLst>
              <a:ext uri="{FF2B5EF4-FFF2-40B4-BE49-F238E27FC236}">
                <a16:creationId xmlns:a16="http://schemas.microsoft.com/office/drawing/2014/main" xmlns="" id="{EB8C1355-9A4F-40DE-9C53-4899293630D7}"/>
              </a:ext>
            </a:extLst>
          </p:cNvPr>
          <p:cNvSpPr/>
          <p:nvPr/>
        </p:nvSpPr>
        <p:spPr bwMode="auto">
          <a:xfrm rot="18584184">
            <a:off x="3590948" y="3881719"/>
            <a:ext cx="288032" cy="436786"/>
          </a:xfrm>
          <a:prstGeom prst="downArrow">
            <a:avLst/>
          </a:prstGeom>
          <a:solidFill>
            <a:srgbClr val="C00000"/>
          </a:solidFill>
          <a:ln>
            <a:noFill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6" name="Стрелка: вниз 35">
            <a:extLst>
              <a:ext uri="{FF2B5EF4-FFF2-40B4-BE49-F238E27FC236}">
                <a16:creationId xmlns:a16="http://schemas.microsoft.com/office/drawing/2014/main" xmlns="" id="{D7F3FF52-A27C-4BB3-9284-A213BC51F92F}"/>
              </a:ext>
            </a:extLst>
          </p:cNvPr>
          <p:cNvSpPr/>
          <p:nvPr/>
        </p:nvSpPr>
        <p:spPr bwMode="auto">
          <a:xfrm rot="18584184">
            <a:off x="7549794" y="3867610"/>
            <a:ext cx="288032" cy="436786"/>
          </a:xfrm>
          <a:prstGeom prst="downArrow">
            <a:avLst/>
          </a:prstGeom>
          <a:solidFill>
            <a:srgbClr val="C00000"/>
          </a:solidFill>
          <a:ln>
            <a:noFill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7" name="Стрелка: вниз 36">
            <a:extLst>
              <a:ext uri="{FF2B5EF4-FFF2-40B4-BE49-F238E27FC236}">
                <a16:creationId xmlns:a16="http://schemas.microsoft.com/office/drawing/2014/main" xmlns="" id="{15D4C4D7-6A06-406E-B55C-88799CED0D22}"/>
              </a:ext>
            </a:extLst>
          </p:cNvPr>
          <p:cNvSpPr/>
          <p:nvPr/>
        </p:nvSpPr>
        <p:spPr bwMode="auto">
          <a:xfrm rot="2677732">
            <a:off x="6040610" y="3881262"/>
            <a:ext cx="288032" cy="436786"/>
          </a:xfrm>
          <a:prstGeom prst="downArrow">
            <a:avLst/>
          </a:prstGeom>
          <a:solidFill>
            <a:srgbClr val="C00000"/>
          </a:solidFill>
          <a:ln>
            <a:noFill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052851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63EB174-C2D2-497C-A428-9275AD97BF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Объект 7">
            <a:extLst>
              <a:ext uri="{FF2B5EF4-FFF2-40B4-BE49-F238E27FC236}">
                <a16:creationId xmlns:a16="http://schemas.microsoft.com/office/drawing/2014/main" xmlns="" id="{4FFE5087-9E02-4E11-BC93-AA22DD2905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8CDE8998-5FA6-4300-B90B-763E9248AF7B}"/>
              </a:ext>
            </a:extLst>
          </p:cNvPr>
          <p:cNvSpPr/>
          <p:nvPr/>
        </p:nvSpPr>
        <p:spPr>
          <a:xfrm>
            <a:off x="785786" y="500042"/>
            <a:ext cx="7931224" cy="4993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>
              <a:lnSpc>
                <a:spcPct val="107000"/>
              </a:lnSpc>
              <a:spcAft>
                <a:spcPts val="800"/>
              </a:spcAft>
            </a:pPr>
            <a:r>
              <a:rPr lang="ru-RU" sz="2600" b="1" dirty="0">
                <a:solidFill>
                  <a:srgbClr val="99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Характеристики отклоняющегося поведения</a:t>
            </a:r>
            <a:endParaRPr lang="ru-RU" sz="2600" dirty="0">
              <a:solidFill>
                <a:srgbClr val="99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5E554BBE-B60F-4F63-B8E0-10C2AB8F9A96}"/>
              </a:ext>
            </a:extLst>
          </p:cNvPr>
          <p:cNvSpPr/>
          <p:nvPr/>
        </p:nvSpPr>
        <p:spPr>
          <a:xfrm>
            <a:off x="1371600" y="1196752"/>
            <a:ext cx="7315200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rabicPeriod"/>
            </a:pPr>
            <a:r>
              <a:rPr lang="ru-RU" sz="22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соответствует общепринятым или официально установленным социальным нормам</a:t>
            </a:r>
          </a:p>
          <a:p>
            <a:pPr marL="228600" indent="-228600">
              <a:buFont typeface="+mj-lt"/>
              <a:buAutoNum type="arabicPeriod"/>
            </a:pPr>
            <a:endParaRPr lang="ru-RU" sz="600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r>
              <a:rPr lang="ru-RU" sz="22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Вызывает негативную оценку со стороны других людей в форме общественного осуждения или социальных санкций, в т.ч. уголовного наказания</a:t>
            </a:r>
          </a:p>
          <a:p>
            <a:pPr marL="228600" indent="-228600">
              <a:buFont typeface="+mj-lt"/>
              <a:buAutoNum type="arabicPeriod"/>
            </a:pPr>
            <a:endParaRPr lang="ru-RU" sz="600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r>
              <a:rPr lang="ru-RU" sz="22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Наносит реальный ущерб самой личности или окружающим людям </a:t>
            </a:r>
          </a:p>
          <a:p>
            <a:pPr marL="228600" indent="-228600">
              <a:buFont typeface="+mj-lt"/>
              <a:buAutoNum type="arabicPeriod"/>
            </a:pPr>
            <a:endParaRPr lang="ru-RU" sz="600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r>
              <a:rPr lang="ru-RU" sz="22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Характеризуется как стойко повторяющееся (многократное или длительное)</a:t>
            </a:r>
          </a:p>
          <a:p>
            <a:pPr marL="228600" indent="-228600">
              <a:buFont typeface="+mj-lt"/>
              <a:buAutoNum type="arabicPeriod"/>
            </a:pPr>
            <a:endParaRPr lang="ru-RU" sz="600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r>
              <a:rPr lang="ru-RU" sz="22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является следствием кризисной ситуации (например, переживание горя) или самообороны</a:t>
            </a:r>
          </a:p>
          <a:p>
            <a:pPr marL="228600" indent="-228600">
              <a:buFont typeface="+mj-lt"/>
              <a:buAutoNum type="arabicPeriod"/>
            </a:pPr>
            <a:endParaRPr lang="ru-RU" sz="600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r>
              <a:rPr lang="ru-RU" sz="22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Рассматривается в пределах медицинской нормы </a:t>
            </a:r>
          </a:p>
        </p:txBody>
      </p:sp>
    </p:spTree>
    <p:extLst>
      <p:ext uri="{BB962C8B-B14F-4D97-AF65-F5344CB8AC3E}">
        <p14:creationId xmlns:p14="http://schemas.microsoft.com/office/powerpoint/2010/main" val="387505097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63EB174-C2D2-497C-A428-9275AD97BF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Объект 7">
            <a:extLst>
              <a:ext uri="{FF2B5EF4-FFF2-40B4-BE49-F238E27FC236}">
                <a16:creationId xmlns:a16="http://schemas.microsoft.com/office/drawing/2014/main" xmlns="" id="{4FFE5087-9E02-4E11-BC93-AA22DD2905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8CDE8998-5FA6-4300-B90B-763E9248AF7B}"/>
              </a:ext>
            </a:extLst>
          </p:cNvPr>
          <p:cNvSpPr/>
          <p:nvPr/>
        </p:nvSpPr>
        <p:spPr>
          <a:xfrm>
            <a:off x="611560" y="511664"/>
            <a:ext cx="8286092" cy="4993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>
              <a:lnSpc>
                <a:spcPct val="107000"/>
              </a:lnSpc>
              <a:spcAft>
                <a:spcPts val="800"/>
              </a:spcAft>
            </a:pPr>
            <a:r>
              <a:rPr lang="ru-RU" sz="2600" b="1" dirty="0">
                <a:solidFill>
                  <a:srgbClr val="99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Формы проявления отклоняющегося поведения</a:t>
            </a:r>
            <a:endParaRPr lang="ru-RU" sz="2600" dirty="0">
              <a:solidFill>
                <a:srgbClr val="99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5E554BBE-B60F-4F63-B8E0-10C2AB8F9A96}"/>
              </a:ext>
            </a:extLst>
          </p:cNvPr>
          <p:cNvSpPr/>
          <p:nvPr/>
        </p:nvSpPr>
        <p:spPr>
          <a:xfrm>
            <a:off x="1357290" y="1571612"/>
            <a:ext cx="7315200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Tx/>
              <a:buChar char="-"/>
            </a:pPr>
            <a:r>
              <a:rPr lang="ru-RU" sz="20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хроническая или выраженная неуспешность в жизненно важных сферах: семье, учебе, межличностных отношениях со сверстниками</a:t>
            </a:r>
          </a:p>
          <a:p>
            <a:endParaRPr lang="ru-RU" sz="600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Char char="-"/>
            </a:pPr>
            <a:r>
              <a:rPr lang="ru-RU" sz="20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конфликты с законом</a:t>
            </a:r>
          </a:p>
          <a:p>
            <a:endParaRPr lang="ru-RU" sz="600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Char char="-"/>
            </a:pPr>
            <a:r>
              <a:rPr lang="ru-RU" sz="20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импульсивный характер реагирования на стрессовую ситуацию</a:t>
            </a:r>
          </a:p>
          <a:p>
            <a:endParaRPr lang="ru-RU" sz="600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Char char="-"/>
            </a:pPr>
            <a:r>
              <a:rPr lang="ru-RU" sz="20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негативная внутренняя установка по отношению к соц. требованиям (несогласие, протест, оппозиция)</a:t>
            </a:r>
          </a:p>
          <a:p>
            <a:endParaRPr lang="ru-RU" sz="600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Char char="-"/>
            </a:pPr>
            <a:r>
              <a:rPr lang="ru-RU" sz="20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завышенные претензии к окружающим при стремлении самому избегать ответственности, эгоцентризм</a:t>
            </a:r>
          </a:p>
          <a:p>
            <a:endParaRPr lang="ru-RU" sz="600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Char char="-"/>
            </a:pPr>
            <a:r>
              <a:rPr lang="ru-RU" sz="20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хронический эмоциональный дискомфорт</a:t>
            </a:r>
          </a:p>
          <a:p>
            <a:endParaRPr lang="ru-RU" sz="600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Char char="-"/>
            </a:pPr>
            <a:r>
              <a:rPr lang="ru-RU" sz="20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конфликтность и слабое развитие коммуникативных умений</a:t>
            </a:r>
          </a:p>
          <a:p>
            <a:endParaRPr lang="ru-RU" sz="600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Char char="-"/>
            </a:pPr>
            <a:r>
              <a:rPr lang="ru-RU" sz="20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низкий уровень саморегуляции и контроля</a:t>
            </a:r>
          </a:p>
        </p:txBody>
      </p:sp>
    </p:spTree>
    <p:extLst>
      <p:ext uri="{BB962C8B-B14F-4D97-AF65-F5344CB8AC3E}">
        <p14:creationId xmlns:p14="http://schemas.microsoft.com/office/powerpoint/2010/main" val="203847853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63EB174-C2D2-497C-A428-9275AD97BF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Объект 7">
            <a:extLst>
              <a:ext uri="{FF2B5EF4-FFF2-40B4-BE49-F238E27FC236}">
                <a16:creationId xmlns:a16="http://schemas.microsoft.com/office/drawing/2014/main" xmlns="" id="{4FFE5087-9E02-4E11-BC93-AA22DD2905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8CDE8998-5FA6-4300-B90B-763E9248AF7B}"/>
              </a:ext>
            </a:extLst>
          </p:cNvPr>
          <p:cNvSpPr/>
          <p:nvPr/>
        </p:nvSpPr>
        <p:spPr>
          <a:xfrm>
            <a:off x="1043608" y="765354"/>
            <a:ext cx="7848872" cy="5204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>
              <a:lnSpc>
                <a:spcPct val="107000"/>
              </a:lnSpc>
              <a:spcAft>
                <a:spcPts val="800"/>
              </a:spcAft>
            </a:pPr>
            <a:r>
              <a:rPr lang="ru-RU" sz="2600" b="1" dirty="0">
                <a:solidFill>
                  <a:srgbClr val="99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Признаки «проблемных» несовершеннолетних</a:t>
            </a:r>
            <a:endParaRPr lang="ru-RU" sz="2600" dirty="0">
              <a:solidFill>
                <a:srgbClr val="99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5E554BBE-B60F-4F63-B8E0-10C2AB8F9A96}"/>
              </a:ext>
            </a:extLst>
          </p:cNvPr>
          <p:cNvSpPr/>
          <p:nvPr/>
        </p:nvSpPr>
        <p:spPr>
          <a:xfrm>
            <a:off x="1505243" y="1517300"/>
            <a:ext cx="7387237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6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уклонение от учебы</a:t>
            </a:r>
          </a:p>
          <a:p>
            <a:endParaRPr lang="ru-RU" sz="600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6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низкая общественно-трудовая активность</a:t>
            </a:r>
          </a:p>
          <a:p>
            <a:endParaRPr lang="ru-RU" sz="600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6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негативные проявления и привычки: «употребление» </a:t>
            </a:r>
          </a:p>
          <a:p>
            <a:endParaRPr lang="ru-RU" sz="600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6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негативизм в оценке действительности </a:t>
            </a:r>
          </a:p>
          <a:p>
            <a:endParaRPr lang="ru-RU" sz="600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600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6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повышенная критичность по отношению к педагогам и взрослым</a:t>
            </a:r>
          </a:p>
          <a:p>
            <a:endParaRPr lang="ru-RU" sz="600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6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негативное отношение к воспитательным мероприятиям</a:t>
            </a:r>
          </a:p>
        </p:txBody>
      </p:sp>
    </p:spTree>
    <p:extLst>
      <p:ext uri="{BB962C8B-B14F-4D97-AF65-F5344CB8AC3E}">
        <p14:creationId xmlns:p14="http://schemas.microsoft.com/office/powerpoint/2010/main" val="305388996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63EB174-C2D2-497C-A428-9275AD97BF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Объект 7">
            <a:extLst>
              <a:ext uri="{FF2B5EF4-FFF2-40B4-BE49-F238E27FC236}">
                <a16:creationId xmlns:a16="http://schemas.microsoft.com/office/drawing/2014/main" xmlns="" id="{4FFE5087-9E02-4E11-BC93-AA22DD2905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8CDE8998-5FA6-4300-B90B-763E9248AF7B}"/>
              </a:ext>
            </a:extLst>
          </p:cNvPr>
          <p:cNvSpPr/>
          <p:nvPr/>
        </p:nvSpPr>
        <p:spPr>
          <a:xfrm>
            <a:off x="1331640" y="461858"/>
            <a:ext cx="7355160" cy="5305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>
              <a:lnSpc>
                <a:spcPct val="107000"/>
              </a:lnSpc>
              <a:spcAft>
                <a:spcPts val="800"/>
              </a:spcAft>
            </a:pPr>
            <a:r>
              <a:rPr lang="ru-RU" sz="2800" b="1" dirty="0">
                <a:solidFill>
                  <a:srgbClr val="99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Стереотипы подросткового поведения</a:t>
            </a:r>
            <a:endParaRPr lang="ru-RU" sz="2800" dirty="0">
              <a:solidFill>
                <a:srgbClr val="99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5E554BBE-B60F-4F63-B8E0-10C2AB8F9A96}"/>
              </a:ext>
            </a:extLst>
          </p:cNvPr>
          <p:cNvSpPr/>
          <p:nvPr/>
        </p:nvSpPr>
        <p:spPr>
          <a:xfrm>
            <a:off x="1371600" y="1196752"/>
            <a:ext cx="7315200" cy="46998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ru-RU" sz="2100" dirty="0">
                <a:solidFill>
                  <a:schemeClr val="bg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реакция эмансипации</a:t>
            </a: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ru-RU" sz="21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реакция увлечения (интеллектуально-эстетические, телесно-мануальные, эгоцентрические, азартные, коммуникативные)</a:t>
            </a: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ru-RU" sz="21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реакция оппозиции</a:t>
            </a:r>
            <a:endParaRPr lang="ru-RU" sz="2100" dirty="0">
              <a:solidFill>
                <a:schemeClr val="bg2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ru-RU" sz="21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реакция отказа</a:t>
            </a:r>
            <a:endParaRPr lang="ru-RU" sz="2100" dirty="0">
              <a:solidFill>
                <a:schemeClr val="bg2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ru-RU" sz="21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реакция имитации</a:t>
            </a: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ru-RU" sz="21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реакция компенсации</a:t>
            </a: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ru-RU" sz="21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реакция гиперкомпенсации</a:t>
            </a: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ru-RU" sz="21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реакция подражания (54,5%)</a:t>
            </a: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ru-RU" sz="21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реакция группирования</a:t>
            </a:r>
            <a:r>
              <a:rPr lang="ru-RU" sz="2100" b="1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2100" b="1" dirty="0">
              <a:solidFill>
                <a:srgbClr val="7030A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142213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63EB174-C2D2-497C-A428-9275AD97BF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Объект 7">
            <a:extLst>
              <a:ext uri="{FF2B5EF4-FFF2-40B4-BE49-F238E27FC236}">
                <a16:creationId xmlns="" xmlns:a16="http://schemas.microsoft.com/office/drawing/2014/main" id="{4FFE5087-9E02-4E11-BC93-AA22DD2905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8CDE8998-5FA6-4300-B90B-763E9248AF7B}"/>
              </a:ext>
            </a:extLst>
          </p:cNvPr>
          <p:cNvSpPr/>
          <p:nvPr/>
        </p:nvSpPr>
        <p:spPr>
          <a:xfrm>
            <a:off x="1301944" y="554794"/>
            <a:ext cx="735516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/>
            <a:r>
              <a:rPr lang="ru-RU" sz="2600" b="1" dirty="0">
                <a:solidFill>
                  <a:srgbClr val="99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Отличительные особенности </a:t>
            </a:r>
            <a:endParaRPr lang="ru-RU" sz="2600" b="1" dirty="0" smtClean="0">
              <a:solidFill>
                <a:srgbClr val="99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ctr"/>
            <a:r>
              <a:rPr lang="ru-RU" sz="2600" b="1" dirty="0" smtClean="0">
                <a:solidFill>
                  <a:srgbClr val="99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участников </a:t>
            </a:r>
            <a:r>
              <a:rPr lang="ru-RU" sz="2600" b="1" dirty="0">
                <a:solidFill>
                  <a:srgbClr val="99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деструктивных объединений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5E554BBE-B60F-4F63-B8E0-10C2AB8F9A96}"/>
              </a:ext>
            </a:extLst>
          </p:cNvPr>
          <p:cNvSpPr/>
          <p:nvPr/>
        </p:nvSpPr>
        <p:spPr>
          <a:xfrm>
            <a:off x="1301944" y="1844824"/>
            <a:ext cx="7560840" cy="381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претензия на исключительность</a:t>
            </a:r>
          </a:p>
          <a:p>
            <a:endParaRPr lang="ru-RU" sz="600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уверенность в том, что групповые интересы и цели выше индивидуальных</a:t>
            </a:r>
          </a:p>
          <a:p>
            <a:endParaRPr lang="ru-RU" sz="600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убеждение, что цель оправдывает средства</a:t>
            </a:r>
          </a:p>
          <a:p>
            <a:endParaRPr lang="ru-RU" sz="600" b="1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общие внешние признаки</a:t>
            </a:r>
          </a:p>
          <a:p>
            <a:endParaRPr lang="ru-RU" sz="600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взаимодействие с социумом по принципу «против других»</a:t>
            </a:r>
          </a:p>
          <a:p>
            <a:endParaRPr lang="ru-RU" sz="600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агрессивная направленность</a:t>
            </a:r>
          </a:p>
          <a:p>
            <a:endParaRPr lang="ru-RU" sz="600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ослабление связей с родственниками, прежними друзьями</a:t>
            </a:r>
          </a:p>
          <a:p>
            <a:endParaRPr lang="ru-RU" sz="600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замещение личных интересов интересами и ценностями    объединения</a:t>
            </a:r>
            <a:endParaRPr lang="ru-RU" sz="2000" dirty="0">
              <a:solidFill>
                <a:schemeClr val="bg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224548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63EB174-C2D2-497C-A428-9275AD97BF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Объект 7">
            <a:extLst>
              <a:ext uri="{FF2B5EF4-FFF2-40B4-BE49-F238E27FC236}">
                <a16:creationId xmlns:a16="http://schemas.microsoft.com/office/drawing/2014/main" xmlns="" id="{4FFE5087-9E02-4E11-BC93-AA22DD2905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8CDE8998-5FA6-4300-B90B-763E9248AF7B}"/>
              </a:ext>
            </a:extLst>
          </p:cNvPr>
          <p:cNvSpPr/>
          <p:nvPr/>
        </p:nvSpPr>
        <p:spPr>
          <a:xfrm>
            <a:off x="1306922" y="397271"/>
            <a:ext cx="7355160" cy="4993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>
              <a:lnSpc>
                <a:spcPct val="107000"/>
              </a:lnSpc>
              <a:spcAft>
                <a:spcPts val="800"/>
              </a:spcAft>
            </a:pPr>
            <a:r>
              <a:rPr lang="ru-RU" sz="2600" b="1" dirty="0">
                <a:solidFill>
                  <a:srgbClr val="99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АУЕ (арестантское уркаганское единство)</a:t>
            </a:r>
            <a:endParaRPr lang="ru-RU" sz="2600" dirty="0">
              <a:solidFill>
                <a:srgbClr val="99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5E554BBE-B60F-4F63-B8E0-10C2AB8F9A96}"/>
              </a:ext>
            </a:extLst>
          </p:cNvPr>
          <p:cNvSpPr/>
          <p:nvPr/>
        </p:nvSpPr>
        <p:spPr>
          <a:xfrm>
            <a:off x="1306922" y="952289"/>
            <a:ext cx="7560840" cy="9694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9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Движение, пропагандирующее среди несовершеннолетних тюремные понятия, соблюдение «воровского кодекса» </a:t>
            </a:r>
          </a:p>
          <a:p>
            <a:pPr algn="ctr"/>
            <a:r>
              <a:rPr lang="ru-RU" sz="19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 сбором денег на «общак»</a:t>
            </a:r>
            <a:endParaRPr lang="ru-RU" sz="1900" dirty="0">
              <a:solidFill>
                <a:schemeClr val="bg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Picture 2" descr="Катанаев: Нет однозначного ответа как бороться с АУЕ">
            <a:extLst>
              <a:ext uri="{FF2B5EF4-FFF2-40B4-BE49-F238E27FC236}">
                <a16:creationId xmlns:a16="http://schemas.microsoft.com/office/drawing/2014/main" xmlns="" id="{EF07755A-32BB-4491-BC0F-C2FA11572B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41560" y="1957988"/>
            <a:ext cx="2808288" cy="185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 descr=" Фото: youtube.com">
            <a:extLst>
              <a:ext uri="{FF2B5EF4-FFF2-40B4-BE49-F238E27FC236}">
                <a16:creationId xmlns:a16="http://schemas.microsoft.com/office/drawing/2014/main" xmlns="" id="{1DAA6A8D-3600-4D4B-B003-7C1C8371E1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44573" y="2035615"/>
            <a:ext cx="2927350" cy="186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116D3F58-770B-4BC2-8914-10D2B1B02799}"/>
              </a:ext>
            </a:extLst>
          </p:cNvPr>
          <p:cNvSpPr/>
          <p:nvPr/>
        </p:nvSpPr>
        <p:spPr bwMode="auto">
          <a:xfrm>
            <a:off x="1875086" y="3798180"/>
            <a:ext cx="6480720" cy="76982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ru-RU" sz="19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Романтизация криминального образа жизни, </a:t>
            </a:r>
          </a:p>
          <a:p>
            <a:pPr algn="ctr"/>
            <a:r>
              <a:rPr lang="ru-RU" sz="19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одурманивание воровской романтикой</a:t>
            </a:r>
            <a:endParaRPr kumimoji="0" lang="ru-RU" sz="19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1" name="Picture 4" descr="%D0%B0%D1%83%D0%B5-1024x676">
            <a:extLst>
              <a:ext uri="{FF2B5EF4-FFF2-40B4-BE49-F238E27FC236}">
                <a16:creationId xmlns:a16="http://schemas.microsoft.com/office/drawing/2014/main" xmlns="" id="{843073F2-B72B-4EE4-B75B-E3684F264A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35126" y="4607751"/>
            <a:ext cx="2894012" cy="194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5" descr="news_auenovost1">
            <a:extLst>
              <a:ext uri="{FF2B5EF4-FFF2-40B4-BE49-F238E27FC236}">
                <a16:creationId xmlns:a16="http://schemas.microsoft.com/office/drawing/2014/main" xmlns="" id="{DDB4A0AC-1514-43B7-923B-91C3220C84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17331" y="4568007"/>
            <a:ext cx="3038475" cy="1963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3011071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63EB174-C2D2-497C-A428-9275AD97BF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Объект 7">
            <a:extLst>
              <a:ext uri="{FF2B5EF4-FFF2-40B4-BE49-F238E27FC236}">
                <a16:creationId xmlns:a16="http://schemas.microsoft.com/office/drawing/2014/main" xmlns="" id="{4FFE5087-9E02-4E11-BC93-AA22DD2905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4426"/>
            <a:ext cx="9144000" cy="6872426"/>
          </a:xfr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8CDE8998-5FA6-4300-B90B-763E9248AF7B}"/>
              </a:ext>
            </a:extLst>
          </p:cNvPr>
          <p:cNvSpPr/>
          <p:nvPr/>
        </p:nvSpPr>
        <p:spPr>
          <a:xfrm>
            <a:off x="1083910" y="334740"/>
            <a:ext cx="7355160" cy="4993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>
              <a:lnSpc>
                <a:spcPct val="107000"/>
              </a:lnSpc>
              <a:spcAft>
                <a:spcPts val="800"/>
              </a:spcAft>
            </a:pPr>
            <a:r>
              <a:rPr lang="ru-RU" sz="2600" b="1" dirty="0">
                <a:solidFill>
                  <a:srgbClr val="99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СКУЛШУТИНГ</a:t>
            </a:r>
            <a:endParaRPr lang="ru-RU" sz="2600" dirty="0">
              <a:solidFill>
                <a:srgbClr val="99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5E554BBE-B60F-4F63-B8E0-10C2AB8F9A96}"/>
              </a:ext>
            </a:extLst>
          </p:cNvPr>
          <p:cNvSpPr/>
          <p:nvPr/>
        </p:nvSpPr>
        <p:spPr>
          <a:xfrm>
            <a:off x="1333535" y="747139"/>
            <a:ext cx="756084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9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Движение, пропагандирующее стрельбу и насилие </a:t>
            </a:r>
          </a:p>
          <a:p>
            <a:pPr algn="ctr"/>
            <a:r>
              <a:rPr lang="ru-RU" sz="19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учебных учреждениях </a:t>
            </a:r>
            <a:endParaRPr lang="ru-RU" sz="1900" dirty="0">
              <a:solidFill>
                <a:schemeClr val="bg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116D3F58-770B-4BC2-8914-10D2B1B02799}"/>
              </a:ext>
            </a:extLst>
          </p:cNvPr>
          <p:cNvSpPr/>
          <p:nvPr/>
        </p:nvSpPr>
        <p:spPr bwMode="auto">
          <a:xfrm>
            <a:off x="1641945" y="3715381"/>
            <a:ext cx="6677106" cy="59788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ru-RU" sz="19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Руководствуются желанием отомстить </a:t>
            </a:r>
          </a:p>
          <a:p>
            <a:pPr algn="ctr"/>
            <a:r>
              <a:rPr lang="ru-RU" sz="19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 незаслуженные обиды от учителей и сверстников</a:t>
            </a:r>
            <a:endParaRPr kumimoji="0" lang="ru-RU" sz="19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70FAF289-E241-4CDF-8DDA-C0238FEE415B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80498" y="4365716"/>
            <a:ext cx="3796786" cy="225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Рисунок 8">
            <a:extLst>
              <a:ext uri="{FF2B5EF4-FFF2-40B4-BE49-F238E27FC236}">
                <a16:creationId xmlns:a16="http://schemas.microsoft.com/office/drawing/2014/main" xmlns="" id="{65F808B1-D283-4ADC-A418-D1496C1440D2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38259" y="4415305"/>
            <a:ext cx="3597985" cy="2220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Рисунок 13">
            <a:extLst>
              <a:ext uri="{FF2B5EF4-FFF2-40B4-BE49-F238E27FC236}">
                <a16:creationId xmlns:a16="http://schemas.microsoft.com/office/drawing/2014/main" xmlns="" id="{65EF3E72-BAAC-4312-B04B-4D36D5EA0DA3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06625" y="1434704"/>
            <a:ext cx="4059238" cy="227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2472185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63EB174-C2D2-497C-A428-9275AD97BF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Объект 7">
            <a:extLst>
              <a:ext uri="{FF2B5EF4-FFF2-40B4-BE49-F238E27FC236}">
                <a16:creationId xmlns:a16="http://schemas.microsoft.com/office/drawing/2014/main" xmlns="" id="{4FFE5087-9E02-4E11-BC93-AA22DD2905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042" y="-3690"/>
            <a:ext cx="9144000" cy="6861690"/>
          </a:xfr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8CDE8998-5FA6-4300-B90B-763E9248AF7B}"/>
              </a:ext>
            </a:extLst>
          </p:cNvPr>
          <p:cNvSpPr/>
          <p:nvPr/>
        </p:nvSpPr>
        <p:spPr>
          <a:xfrm>
            <a:off x="1109186" y="121700"/>
            <a:ext cx="7355160" cy="4993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>
              <a:lnSpc>
                <a:spcPct val="107000"/>
              </a:lnSpc>
              <a:spcAft>
                <a:spcPts val="800"/>
              </a:spcAft>
            </a:pPr>
            <a:r>
              <a:rPr lang="ru-RU" sz="2600" b="1" dirty="0">
                <a:solidFill>
                  <a:srgbClr val="99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ОФФНИКИ</a:t>
            </a:r>
            <a:endParaRPr lang="ru-RU" sz="2600" b="1" dirty="0">
              <a:solidFill>
                <a:srgbClr val="99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5E554BBE-B60F-4F63-B8E0-10C2AB8F9A96}"/>
              </a:ext>
            </a:extLst>
          </p:cNvPr>
          <p:cNvSpPr/>
          <p:nvPr/>
        </p:nvSpPr>
        <p:spPr>
          <a:xfrm>
            <a:off x="1006346" y="621004"/>
            <a:ext cx="7560840" cy="384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900" dirty="0">
                <a:solidFill>
                  <a:schemeClr val="bg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Околофутбольные фанаты</a:t>
            </a:r>
            <a:endParaRPr lang="ru-RU" sz="1900" dirty="0">
              <a:solidFill>
                <a:schemeClr val="bg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116D3F58-770B-4BC2-8914-10D2B1B02799}"/>
              </a:ext>
            </a:extLst>
          </p:cNvPr>
          <p:cNvSpPr/>
          <p:nvPr/>
        </p:nvSpPr>
        <p:spPr bwMode="auto">
          <a:xfrm>
            <a:off x="1785918" y="3214686"/>
            <a:ext cx="6677106" cy="59788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ru-RU" sz="19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Участники движения призывают к демонстрации своей </a:t>
            </a:r>
          </a:p>
          <a:p>
            <a:pPr algn="ctr"/>
            <a:r>
              <a:rPr lang="ru-RU" sz="19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силы на «забивах» – грубых драках «стенка на стенку» </a:t>
            </a:r>
          </a:p>
        </p:txBody>
      </p:sp>
      <p:pic>
        <p:nvPicPr>
          <p:cNvPr id="11" name="Рисунок 11">
            <a:extLst>
              <a:ext uri="{FF2B5EF4-FFF2-40B4-BE49-F238E27FC236}">
                <a16:creationId xmlns:a16="http://schemas.microsoft.com/office/drawing/2014/main" xmlns="" id="{794EA7F2-71CC-46D2-8FE8-6786043138C1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77941" y="1049947"/>
            <a:ext cx="5008562" cy="2097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23">
            <a:extLst>
              <a:ext uri="{FF2B5EF4-FFF2-40B4-BE49-F238E27FC236}">
                <a16:creationId xmlns:a16="http://schemas.microsoft.com/office/drawing/2014/main" xmlns="" id="{DA904B78-A1DE-4850-A336-981335863D2B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03258" y="757167"/>
            <a:ext cx="2292350" cy="246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Rectangle 11">
            <a:extLst>
              <a:ext uri="{FF2B5EF4-FFF2-40B4-BE49-F238E27FC236}">
                <a16:creationId xmlns:a16="http://schemas.microsoft.com/office/drawing/2014/main" xmlns="" id="{E23366C6-8DF3-4686-BC6C-E60314E48D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61536" y="3794803"/>
            <a:ext cx="2773388" cy="289818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square" tIns="126960" bIns="0" anchor="ctr">
            <a:spAutoFit/>
          </a:bodyPr>
          <a:lstStyle/>
          <a:p>
            <a:pPr eaLnBrk="0" hangingPunct="0"/>
            <a:r>
              <a:rPr lang="ru-RU" b="1" dirty="0" err="1">
                <a:solidFill>
                  <a:srgbClr val="2A5885"/>
                </a:solidFill>
                <a:ea typeface="Calibri" pitchFamily="34" charset="0"/>
                <a:cs typeface="Times New Roman" pitchFamily="18" charset="0"/>
                <a:hlinkClick r:id="rId5"/>
              </a:rPr>
              <a:t>Забивы</a:t>
            </a:r>
            <a:r>
              <a:rPr lang="ru-RU" b="1" dirty="0">
                <a:solidFill>
                  <a:srgbClr val="2A5885"/>
                </a:solidFill>
                <a:ea typeface="Calibri" pitchFamily="34" charset="0"/>
                <a:cs typeface="Times New Roman" pitchFamily="18" charset="0"/>
                <a:hlinkClick r:id="rId5"/>
              </a:rPr>
              <a:t> |ОФ|</a:t>
            </a:r>
            <a:endParaRPr lang="ru-RU" sz="1100" dirty="0">
              <a:solidFill>
                <a:srgbClr val="243F60"/>
              </a:solidFill>
              <a:latin typeface="Cambria" pitchFamily="18" charset="0"/>
              <a:ea typeface="Calibri" pitchFamily="34" charset="0"/>
              <a:cs typeface="Times New Roman" pitchFamily="18" charset="0"/>
            </a:endParaRPr>
          </a:p>
          <a:p>
            <a:pPr eaLnBrk="0" hangingPunct="0"/>
            <a:r>
              <a:rPr lang="ru-RU" dirty="0">
                <a:solidFill>
                  <a:srgbClr val="939393"/>
                </a:solidFill>
                <a:ea typeface="Calibri" pitchFamily="34" charset="0"/>
                <a:cs typeface="Times New Roman" pitchFamily="18" charset="0"/>
                <a:hlinkClick r:id="rId6"/>
              </a:rPr>
              <a:t>29 </a:t>
            </a:r>
            <a:r>
              <a:rPr lang="ru-RU" dirty="0" err="1">
                <a:solidFill>
                  <a:srgbClr val="939393"/>
                </a:solidFill>
                <a:ea typeface="Calibri" pitchFamily="34" charset="0"/>
                <a:cs typeface="Times New Roman" pitchFamily="18" charset="0"/>
                <a:hlinkClick r:id="rId6"/>
              </a:rPr>
              <a:t>янв</a:t>
            </a:r>
            <a:r>
              <a:rPr lang="ru-RU" dirty="0">
                <a:solidFill>
                  <a:srgbClr val="939393"/>
                </a:solidFill>
                <a:ea typeface="Calibri" pitchFamily="34" charset="0"/>
                <a:cs typeface="Times New Roman" pitchFamily="18" charset="0"/>
                <a:hlinkClick r:id="rId6"/>
              </a:rPr>
              <a:t> </a:t>
            </a:r>
            <a:r>
              <a:rPr lang="ru-RU" b="1" dirty="0">
                <a:solidFill>
                  <a:srgbClr val="2E75B6"/>
                </a:solidFill>
                <a:ea typeface="Calibri" pitchFamily="34" charset="0"/>
                <a:cs typeface="Times New Roman" pitchFamily="18" charset="0"/>
                <a:hlinkClick r:id="rId6"/>
              </a:rPr>
              <a:t>201</a:t>
            </a:r>
            <a:r>
              <a:rPr lang="ru-RU" b="1" dirty="0">
                <a:solidFill>
                  <a:srgbClr val="2E75B6"/>
                </a:solidFill>
                <a:ea typeface="Calibri" pitchFamily="34" charset="0"/>
                <a:cs typeface="Times New Roman" pitchFamily="18" charset="0"/>
              </a:rPr>
              <a:t>8</a:t>
            </a:r>
            <a:endParaRPr lang="ru-RU" sz="600" b="1" dirty="0">
              <a:solidFill>
                <a:srgbClr val="2E75B6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eaLnBrk="0" hangingPunct="0"/>
            <a:r>
              <a:rPr lang="ru-RU" dirty="0">
                <a:solidFill>
                  <a:srgbClr val="000000"/>
                </a:solidFill>
                <a:ea typeface="Calibri" pitchFamily="34" charset="0"/>
                <a:cs typeface="Times New Roman" pitchFamily="18" charset="0"/>
              </a:rPr>
              <a:t>Действия!</a:t>
            </a:r>
            <a:endParaRPr lang="ru-RU" sz="600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eaLnBrk="0" hangingPunct="0"/>
            <a:r>
              <a:rPr lang="ru-RU" dirty="0">
                <a:solidFill>
                  <a:srgbClr val="000000"/>
                </a:solidFill>
                <a:ea typeface="Calibri" pitchFamily="34" charset="0"/>
                <a:cs typeface="Times New Roman" pitchFamily="18" charset="0"/>
              </a:rPr>
              <a:t>Хулиганы, присылайте фото </a:t>
            </a:r>
          </a:p>
          <a:p>
            <a:pPr eaLnBrk="0" hangingPunct="0"/>
            <a:r>
              <a:rPr lang="ru-RU" dirty="0">
                <a:solidFill>
                  <a:srgbClr val="000000"/>
                </a:solidFill>
                <a:ea typeface="Calibri" pitchFamily="34" charset="0"/>
                <a:cs typeface="Times New Roman" pitchFamily="18" charset="0"/>
              </a:rPr>
              <a:t>с забивов в предложки! Самые крутые окажутся на стене! </a:t>
            </a:r>
            <a:br>
              <a:rPr lang="ru-RU" dirty="0">
                <a:solidFill>
                  <a:srgbClr val="000000"/>
                </a:solidFill>
                <a:ea typeface="Calibri" pitchFamily="34" charset="0"/>
                <a:cs typeface="Times New Roman" pitchFamily="18" charset="0"/>
              </a:rPr>
            </a:br>
            <a:r>
              <a:rPr lang="ru-RU" dirty="0">
                <a:solidFill>
                  <a:srgbClr val="000000"/>
                </a:solidFill>
                <a:ea typeface="Calibri" pitchFamily="34" charset="0"/>
                <a:cs typeface="Times New Roman" pitchFamily="18" charset="0"/>
              </a:rPr>
              <a:t>Мы ценим ваше участие в группе</a:t>
            </a:r>
            <a:endParaRPr lang="ru-RU" dirty="0"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17" name="Рисунок 22">
            <a:extLst>
              <a:ext uri="{FF2B5EF4-FFF2-40B4-BE49-F238E27FC236}">
                <a16:creationId xmlns:a16="http://schemas.microsoft.com/office/drawing/2014/main" xmlns="" id="{3678A55B-61FF-48E8-A878-E68A62048FB2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405215" y="4690217"/>
            <a:ext cx="2317750" cy="18653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Рисунок 26">
            <a:extLst>
              <a:ext uri="{FF2B5EF4-FFF2-40B4-BE49-F238E27FC236}">
                <a16:creationId xmlns:a16="http://schemas.microsoft.com/office/drawing/2014/main" xmlns="" id="{4B803C38-48FA-462B-B39B-7415D8201B0A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555958" y="4690217"/>
            <a:ext cx="1779588" cy="18653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830866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63EB174-C2D2-497C-A428-9275AD97BF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Объект 7">
            <a:extLst>
              <a:ext uri="{FF2B5EF4-FFF2-40B4-BE49-F238E27FC236}">
                <a16:creationId xmlns:a16="http://schemas.microsoft.com/office/drawing/2014/main" xmlns="" id="{4FFE5087-9E02-4E11-BC93-AA22DD2905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4426"/>
            <a:ext cx="9144000" cy="6872426"/>
          </a:xfr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8CDE8998-5FA6-4300-B90B-763E9248AF7B}"/>
              </a:ext>
            </a:extLst>
          </p:cNvPr>
          <p:cNvSpPr/>
          <p:nvPr/>
        </p:nvSpPr>
        <p:spPr>
          <a:xfrm>
            <a:off x="1186344" y="284946"/>
            <a:ext cx="7355160" cy="4875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solidFill>
                  <a:srgbClr val="99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«ПОЯСНИ ЗА ШМОТ», «КЭЖУАЛ»</a:t>
            </a:r>
            <a:endParaRPr lang="ru-RU" sz="2400" dirty="0">
              <a:solidFill>
                <a:srgbClr val="99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5E554BBE-B60F-4F63-B8E0-10C2AB8F9A96}"/>
              </a:ext>
            </a:extLst>
          </p:cNvPr>
          <p:cNvSpPr/>
          <p:nvPr/>
        </p:nvSpPr>
        <p:spPr>
          <a:xfrm>
            <a:off x="1404207" y="665285"/>
            <a:ext cx="7560840" cy="9694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9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Движение, пропагандирующее право его участников требовать у любого прохожего объяснить, почему он надел ту или иную одежду (фирма, стиль, цвет, надписи и т.п.)</a:t>
            </a:r>
          </a:p>
        </p:txBody>
      </p:sp>
      <p:pic>
        <p:nvPicPr>
          <p:cNvPr id="15" name="Рисунок 10">
            <a:extLst>
              <a:ext uri="{FF2B5EF4-FFF2-40B4-BE49-F238E27FC236}">
                <a16:creationId xmlns:a16="http://schemas.microsoft.com/office/drawing/2014/main" xmlns="" id="{4B8629D8-0E57-45A0-94B9-AD8DECB57D32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5656" y="1680949"/>
            <a:ext cx="3914775" cy="260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Рисунок 8">
            <a:extLst>
              <a:ext uri="{FF2B5EF4-FFF2-40B4-BE49-F238E27FC236}">
                <a16:creationId xmlns:a16="http://schemas.microsoft.com/office/drawing/2014/main" xmlns="" id="{5CFB755E-6DD5-4B0B-9A1C-290D596A9776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54985" y="3989451"/>
            <a:ext cx="4310062" cy="2612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1752043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63EB174-C2D2-497C-A428-9275AD97BF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Объект 7">
            <a:extLst>
              <a:ext uri="{FF2B5EF4-FFF2-40B4-BE49-F238E27FC236}">
                <a16:creationId xmlns:a16="http://schemas.microsoft.com/office/drawing/2014/main" xmlns="" id="{4FFE5087-9E02-4E11-BC93-AA22DD2905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4426"/>
            <a:ext cx="9144000" cy="6872426"/>
          </a:xfr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8CDE8998-5FA6-4300-B90B-763E9248AF7B}"/>
              </a:ext>
            </a:extLst>
          </p:cNvPr>
          <p:cNvSpPr/>
          <p:nvPr/>
        </p:nvSpPr>
        <p:spPr>
          <a:xfrm>
            <a:off x="1292624" y="537230"/>
            <a:ext cx="7355160" cy="4680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solidFill>
                  <a:srgbClr val="99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«ЗАЦЕПИНГ»</a:t>
            </a:r>
            <a:endParaRPr lang="ru-RU" sz="2400" dirty="0">
              <a:solidFill>
                <a:srgbClr val="99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1" name="Picture 4" descr="upl_1491680053_4994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88223" y="1268761"/>
            <a:ext cx="3383176" cy="2448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5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03648" y="1268760"/>
            <a:ext cx="3312368" cy="489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Рисунок 4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88222" y="3931954"/>
            <a:ext cx="3383176" cy="22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99212244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63EB174-C2D2-497C-A428-9275AD97BF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Объект 7">
            <a:extLst>
              <a:ext uri="{FF2B5EF4-FFF2-40B4-BE49-F238E27FC236}">
                <a16:creationId xmlns:a16="http://schemas.microsoft.com/office/drawing/2014/main" xmlns="" id="{4FFE5087-9E02-4E11-BC93-AA22DD2905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4426"/>
            <a:ext cx="9144000" cy="6872426"/>
          </a:xfr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8CDE8998-5FA6-4300-B90B-763E9248AF7B}"/>
              </a:ext>
            </a:extLst>
          </p:cNvPr>
          <p:cNvSpPr/>
          <p:nvPr/>
        </p:nvSpPr>
        <p:spPr>
          <a:xfrm>
            <a:off x="1186344" y="284946"/>
            <a:ext cx="7355160" cy="4680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solidFill>
                  <a:srgbClr val="99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«БЕГИ И УМРИ»</a:t>
            </a:r>
            <a:endParaRPr lang="ru-RU" sz="2400" dirty="0">
              <a:solidFill>
                <a:srgbClr val="99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5E554BBE-B60F-4F63-B8E0-10C2AB8F9A96}"/>
              </a:ext>
            </a:extLst>
          </p:cNvPr>
          <p:cNvSpPr/>
          <p:nvPr/>
        </p:nvSpPr>
        <p:spPr>
          <a:xfrm>
            <a:off x="1404207" y="665285"/>
            <a:ext cx="7560840" cy="9694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900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Движение смельчаков, призывающих бросить вызов судьбе, перебежав  дорогу перед автомобилем, </a:t>
            </a:r>
          </a:p>
          <a:p>
            <a:pPr algn="ctr"/>
            <a:r>
              <a:rPr lang="ru-RU" sz="1900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который движется на большой скорости</a:t>
            </a:r>
          </a:p>
        </p:txBody>
      </p:sp>
      <p:pic>
        <p:nvPicPr>
          <p:cNvPr id="11" name="Рисунок 13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94787" y="1714026"/>
            <a:ext cx="3169137" cy="22156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3" descr="игра беги или умри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27946" y="1680948"/>
            <a:ext cx="3324135" cy="2281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 bwMode="auto">
          <a:xfrm>
            <a:off x="1694787" y="4883527"/>
            <a:ext cx="3024336" cy="972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9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kumimoji="0" lang="ru-RU" sz="1900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гра «Беги или умри» 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900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часто является результатом 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9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kumimoji="0" lang="ru-RU" sz="1900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пора между подростками, 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9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kumimoji="0" lang="ru-RU" sz="1900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тветом на традиционный 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900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</a:t>
            </a:r>
            <a:r>
              <a:rPr kumimoji="0" lang="ru-RU" sz="190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«СЛАБО»?</a:t>
            </a: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7946" y="4190677"/>
            <a:ext cx="3384417" cy="2357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523738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63EB174-C2D2-497C-A428-9275AD97BF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Объект 7">
            <a:extLst>
              <a:ext uri="{FF2B5EF4-FFF2-40B4-BE49-F238E27FC236}">
                <a16:creationId xmlns:a16="http://schemas.microsoft.com/office/drawing/2014/main" xmlns="" id="{4FFE5087-9E02-4E11-BC93-AA22DD2905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8CDE8998-5FA6-4300-B90B-763E9248AF7B}"/>
              </a:ext>
            </a:extLst>
          </p:cNvPr>
          <p:cNvSpPr/>
          <p:nvPr/>
        </p:nvSpPr>
        <p:spPr>
          <a:xfrm>
            <a:off x="1043608" y="455775"/>
            <a:ext cx="7848872" cy="4993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>
              <a:lnSpc>
                <a:spcPct val="107000"/>
              </a:lnSpc>
              <a:spcAft>
                <a:spcPts val="800"/>
              </a:spcAft>
            </a:pPr>
            <a:r>
              <a:rPr lang="ru-RU" sz="2600" b="1" dirty="0">
                <a:solidFill>
                  <a:srgbClr val="99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Факторы и причины возникновения воровства</a:t>
            </a:r>
            <a:endParaRPr lang="ru-RU" sz="2600" dirty="0">
              <a:solidFill>
                <a:srgbClr val="99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5E554BBE-B60F-4F63-B8E0-10C2AB8F9A96}"/>
              </a:ext>
            </a:extLst>
          </p:cNvPr>
          <p:cNvSpPr/>
          <p:nvPr/>
        </p:nvSpPr>
        <p:spPr>
          <a:xfrm>
            <a:off x="1299563" y="1082451"/>
            <a:ext cx="7387237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наследственные (биологические): </a:t>
            </a:r>
            <a:r>
              <a:rPr lang="ru-RU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врожденные нарушения психики и интеллекта ребенка, не позволяющие ему усвоить и реализовать нравственные нормы и ценности, представления о своей и чужой собственности;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ru-RU" sz="600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средовые: </a:t>
            </a:r>
            <a:r>
              <a:rPr lang="ru-RU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негативный пример родителей и близкого окружения, сверстников, социальные условия, побуждающие к воровству (трудное материальное положение семьи, чрезмерная занятость родителей, разного рода зависимости и т.д.), сближение подростка с криминальной личностью или группой; равнодушная или попустительская реакция ближнего окружения;</a:t>
            </a:r>
            <a:endParaRPr lang="ru-RU" sz="2600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600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педагогические:</a:t>
            </a:r>
            <a:r>
              <a:rPr lang="ru-RU" sz="26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непродуктивные стратегии воспитания в семье, ДОУ, школе (недостаток внимания и заботы к ребенку со стороны родителей, сравнение с другими детьми не в пользу своего, игнорирование потребностей в эмоциональных контактах, равнодушная реакция близких на первичные нарушения ребенком нравственных норм, неуважение к чужой собственности, трудности в установлении общения, унижение, неадекватные требования к нему. </a:t>
            </a:r>
            <a:endParaRPr lang="ru-RU" sz="2600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600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4579562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63EB174-C2D2-497C-A428-9275AD97BF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Объект 7">
            <a:extLst>
              <a:ext uri="{FF2B5EF4-FFF2-40B4-BE49-F238E27FC236}">
                <a16:creationId xmlns:a16="http://schemas.microsoft.com/office/drawing/2014/main" xmlns="" id="{4FFE5087-9E02-4E11-BC93-AA22DD2905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12" y="0"/>
            <a:ext cx="9144000" cy="6858000"/>
          </a:xfr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8CDE8998-5FA6-4300-B90B-763E9248AF7B}"/>
              </a:ext>
            </a:extLst>
          </p:cNvPr>
          <p:cNvSpPr/>
          <p:nvPr/>
        </p:nvSpPr>
        <p:spPr>
          <a:xfrm>
            <a:off x="1301944" y="554794"/>
            <a:ext cx="735516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/>
            <a:r>
              <a:rPr lang="ru-RU" sz="2600" b="1" dirty="0">
                <a:solidFill>
                  <a:srgbClr val="99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Типовые сценарии </a:t>
            </a:r>
          </a:p>
          <a:p>
            <a:pPr indent="450215" algn="ctr"/>
            <a:r>
              <a:rPr lang="ru-RU" sz="2600" b="1" dirty="0">
                <a:solidFill>
                  <a:srgbClr val="99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возникновения склонности к воровству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5E554BBE-B60F-4F63-B8E0-10C2AB8F9A96}"/>
              </a:ext>
            </a:extLst>
          </p:cNvPr>
          <p:cNvSpPr/>
          <p:nvPr/>
        </p:nvSpPr>
        <p:spPr>
          <a:xfrm>
            <a:off x="1301944" y="1844824"/>
            <a:ext cx="756084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26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тип</a:t>
            </a:r>
            <a:r>
              <a:rPr lang="en-US" sz="26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sz="26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причина возникновения</a:t>
            </a:r>
          </a:p>
          <a:p>
            <a:endParaRPr lang="ru-RU" sz="1000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26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искажения в системе ценностей, деструктивные установка</a:t>
            </a:r>
          </a:p>
          <a:p>
            <a:endParaRPr lang="ru-RU" sz="600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000" b="1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26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модели поведения и привычки</a:t>
            </a:r>
          </a:p>
          <a:p>
            <a:endParaRPr lang="ru-RU" sz="1000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26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сценарий развития поведения</a:t>
            </a:r>
          </a:p>
          <a:p>
            <a:endParaRPr lang="ru-RU" sz="1000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26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прогнозы и содержание профилактической работы</a:t>
            </a:r>
          </a:p>
          <a:p>
            <a:endParaRPr lang="ru-RU" sz="600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600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2542155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63EB174-C2D2-497C-A428-9275AD97BF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Объект 7">
            <a:extLst>
              <a:ext uri="{FF2B5EF4-FFF2-40B4-BE49-F238E27FC236}">
                <a16:creationId xmlns:a16="http://schemas.microsoft.com/office/drawing/2014/main" xmlns="" id="{4FFE5087-9E02-4E11-BC93-AA22DD2905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12" y="0"/>
            <a:ext cx="9144000" cy="6858000"/>
          </a:xfr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8CDE8998-5FA6-4300-B90B-763E9248AF7B}"/>
              </a:ext>
            </a:extLst>
          </p:cNvPr>
          <p:cNvSpPr/>
          <p:nvPr/>
        </p:nvSpPr>
        <p:spPr>
          <a:xfrm>
            <a:off x="1043608" y="462599"/>
            <a:ext cx="7917512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/>
            <a:r>
              <a:rPr lang="ru-RU" sz="2600" b="1" dirty="0">
                <a:solidFill>
                  <a:srgbClr val="99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Воровство как психологическая зависимость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5E554BBE-B60F-4F63-B8E0-10C2AB8F9A96}"/>
              </a:ext>
            </a:extLst>
          </p:cNvPr>
          <p:cNvSpPr/>
          <p:nvPr/>
        </p:nvSpPr>
        <p:spPr>
          <a:xfrm>
            <a:off x="1259632" y="1044198"/>
            <a:ext cx="7560840" cy="57246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ru-RU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Нивелируется ценность переживаний других людей от потери вещей.</a:t>
            </a:r>
          </a:p>
          <a:p>
            <a:pPr marL="285750" indent="-285750">
              <a:buFontTx/>
              <a:buChar char="-"/>
            </a:pPr>
            <a:r>
              <a:rPr lang="ru-RU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Преобладает ценность получения удовольствия от присвоения чужих вещей.</a:t>
            </a:r>
          </a:p>
          <a:p>
            <a:pPr marL="285750" indent="-285750">
              <a:buFontTx/>
              <a:buChar char="-"/>
            </a:pPr>
            <a:r>
              <a:rPr lang="ru-RU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«Я ничего не могу с собой поделать, мое желание взять чужое сильнее меня».</a:t>
            </a:r>
          </a:p>
          <a:p>
            <a:pPr marL="285750" indent="-285750">
              <a:buFontTx/>
              <a:buChar char="-"/>
            </a:pPr>
            <a:r>
              <a:rPr lang="ru-RU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Неконтролируемые побуждения взять чужую вещь незаметно для окружающих, получая при этом удовольствие.</a:t>
            </a:r>
          </a:p>
          <a:p>
            <a:endParaRPr lang="ru-RU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ru-RU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Пессимистический прогноз: педагоги и родители не прилагают никаких усилий для предупреждения и коррекции формирующейся склонности, которая впоследствии закрепляется и становится привычным. </a:t>
            </a:r>
          </a:p>
          <a:p>
            <a:pPr marL="285750" indent="-285750">
              <a:buFontTx/>
              <a:buChar char="-"/>
            </a:pPr>
            <a:r>
              <a:rPr lang="ru-RU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Оптимистический прогноз: семье и ребенку оказывается психолого-педагогическая и медицинская помощь, включающая коррекцию психических нарушений, формирования и развитие адекватных источников удовлетворения потребностей и получения положительных эмоций, включение ребенка в социально активную деятельность, вызывающая интерес, успех. В результате работы - снижение тревожности, восстановление доверительных отношений в системе «родитель – ребенок».</a:t>
            </a:r>
          </a:p>
          <a:p>
            <a:endParaRPr lang="ru-RU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600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280280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63EB174-C2D2-497C-A428-9275AD97BF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Объект 7">
            <a:extLst>
              <a:ext uri="{FF2B5EF4-FFF2-40B4-BE49-F238E27FC236}">
                <a16:creationId xmlns:a16="http://schemas.microsoft.com/office/drawing/2014/main" xmlns="" id="{4FFE5087-9E02-4E11-BC93-AA22DD2905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408" y="0"/>
            <a:ext cx="9144000" cy="6858000"/>
          </a:xfr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8CDE8998-5FA6-4300-B90B-763E9248AF7B}"/>
              </a:ext>
            </a:extLst>
          </p:cNvPr>
          <p:cNvSpPr/>
          <p:nvPr/>
        </p:nvSpPr>
        <p:spPr>
          <a:xfrm>
            <a:off x="1081296" y="420469"/>
            <a:ext cx="7917512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/>
            <a:r>
              <a:rPr lang="ru-RU" sz="2600" b="1" dirty="0">
                <a:solidFill>
                  <a:srgbClr val="99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Воровство как следствие недостаточно сформированной этической регуляции поведения </a:t>
            </a:r>
            <a:endParaRPr lang="ru-RU" sz="2600" b="1" dirty="0" smtClean="0">
              <a:solidFill>
                <a:srgbClr val="99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ctr"/>
            <a:r>
              <a:rPr lang="ru-RU" sz="2600" b="1" dirty="0" smtClean="0">
                <a:solidFill>
                  <a:srgbClr val="99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 </a:t>
            </a:r>
            <a:r>
              <a:rPr lang="ru-RU" sz="2600" b="1" dirty="0">
                <a:solidFill>
                  <a:srgbClr val="99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сферы удовольствий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5E554BBE-B60F-4F63-B8E0-10C2AB8F9A96}"/>
              </a:ext>
            </a:extLst>
          </p:cNvPr>
          <p:cNvSpPr/>
          <p:nvPr/>
        </p:nvSpPr>
        <p:spPr>
          <a:xfrm>
            <a:off x="1259632" y="1775619"/>
            <a:ext cx="756084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ru-RU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Преобладает ценность реализовать собственные мечты и желания</a:t>
            </a:r>
          </a:p>
          <a:p>
            <a:pPr marL="285750" indent="-285750">
              <a:buFontTx/>
              <a:buChar char="-"/>
            </a:pPr>
            <a:r>
              <a:rPr lang="ru-RU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Нивелируется ценность чужой собственности и желаний других людей.</a:t>
            </a:r>
          </a:p>
          <a:p>
            <a:pPr marL="285750" indent="-285750">
              <a:buFontTx/>
              <a:buChar char="-"/>
            </a:pPr>
            <a:r>
              <a:rPr lang="ru-RU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«Брать чужое нельзя только взрослым, на детей этот запрет не распространяется»</a:t>
            </a:r>
          </a:p>
          <a:p>
            <a:pPr marL="285750" indent="-285750">
              <a:buFontTx/>
              <a:buChar char="-"/>
            </a:pPr>
            <a:r>
              <a:rPr lang="ru-RU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Импульсивные действия, направленные на желание обладать понравившейся вещью</a:t>
            </a:r>
          </a:p>
          <a:p>
            <a:endParaRPr lang="ru-RU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ru-RU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Пессимистический сценарий:  невмешательство педагогов и родителей в ситуацию приводит к потере ребенком самоконтроля, неумению прогнозировать последствия собственных поступков, привычка укореняется.</a:t>
            </a:r>
          </a:p>
          <a:p>
            <a:pPr marL="285750" indent="-285750">
              <a:buFontTx/>
              <a:buChar char="-"/>
            </a:pPr>
            <a:r>
              <a:rPr lang="ru-RU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Оптимистический: коррекция отклонений в развитии моральной сферы, включая формирование представлений о последствиях воровства (потеря друзей, плохая репутация, утрата доверия и т.д.), развитие умений саморегуляции поведения и эмоций, развитие моральной ответственности за содеянное, что приводит к осознанию и контролю.</a:t>
            </a:r>
          </a:p>
        </p:txBody>
      </p:sp>
    </p:spTree>
    <p:extLst>
      <p:ext uri="{BB962C8B-B14F-4D97-AF65-F5344CB8AC3E}">
        <p14:creationId xmlns:p14="http://schemas.microsoft.com/office/powerpoint/2010/main" val="591416397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63EB174-C2D2-497C-A428-9275AD97BF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Объект 7">
            <a:extLst>
              <a:ext uri="{FF2B5EF4-FFF2-40B4-BE49-F238E27FC236}">
                <a16:creationId xmlns:a16="http://schemas.microsoft.com/office/drawing/2014/main" xmlns="" id="{4FFE5087-9E02-4E11-BC93-AA22DD2905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408" y="0"/>
            <a:ext cx="9144000" cy="6858000"/>
          </a:xfr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8CDE8998-5FA6-4300-B90B-763E9248AF7B}"/>
              </a:ext>
            </a:extLst>
          </p:cNvPr>
          <p:cNvSpPr/>
          <p:nvPr/>
        </p:nvSpPr>
        <p:spPr>
          <a:xfrm>
            <a:off x="1226488" y="285728"/>
            <a:ext cx="7917512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/>
            <a:r>
              <a:rPr lang="ru-RU" sz="2600" b="1" dirty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Воровство как выбор неадекватного способа удовлетворения потребности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5E554BBE-B60F-4F63-B8E0-10C2AB8F9A96}"/>
              </a:ext>
            </a:extLst>
          </p:cNvPr>
          <p:cNvSpPr/>
          <p:nvPr/>
        </p:nvSpPr>
        <p:spPr>
          <a:xfrm>
            <a:off x="1285852" y="1214422"/>
            <a:ext cx="7560840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ru-RU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Ведущая ценность, связанная с удовлетворением потребности в любви, внимании, понимании, доверии, уважении.</a:t>
            </a:r>
          </a:p>
          <a:p>
            <a:pPr marL="285750" indent="-285750">
              <a:buFontTx/>
              <a:buChar char="-"/>
            </a:pPr>
            <a:r>
              <a:rPr lang="ru-RU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Минимизируются ценности чужой собственности, соблюдения нравственных и общественных норм</a:t>
            </a:r>
          </a:p>
          <a:p>
            <a:pPr marL="285750" indent="-285750">
              <a:buFontTx/>
              <a:buChar char="-"/>
            </a:pPr>
            <a:r>
              <a:rPr lang="ru-RU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«Послушай родителей и сделай наоборот», «Я тоже такое хочу…»</a:t>
            </a:r>
          </a:p>
          <a:p>
            <a:pPr marL="285750" indent="-285750">
              <a:buFontTx/>
              <a:buChar char="-"/>
            </a:pPr>
            <a:r>
              <a:rPr lang="ru-RU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Демонстративное воровство с целью привлечь внимание родителей и другого близкого окружения</a:t>
            </a:r>
            <a:r>
              <a:rPr lang="ru-RU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>
              <a:buFontTx/>
              <a:buChar char="-"/>
            </a:pPr>
            <a:endParaRPr lang="ru-RU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ru-RU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Пессимистический: негативными последствиями невмешательства педагогов и родителей является закрепление деструктивного способа и противоправных средств удовлетворения потребности, перерастание возрастной оппозиции в криминальную, обращение к воровству как способу удовлетворения других потребностей. </a:t>
            </a:r>
            <a:endParaRPr lang="ru-RU" dirty="0" smtClean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endParaRPr lang="ru-RU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ru-RU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Оптимистический: оказание психолого-педагогической помощи в осознании ключевых истинных потребностей, поиске социально одобряемых способов их удовлетворения. Особая роль отводится созданию воспитательной ситуации социального закаливания, ответственного выбора, авансирования доверием.</a:t>
            </a:r>
          </a:p>
        </p:txBody>
      </p:sp>
    </p:spTree>
    <p:extLst>
      <p:ext uri="{BB962C8B-B14F-4D97-AF65-F5344CB8AC3E}">
        <p14:creationId xmlns:p14="http://schemas.microsoft.com/office/powerpoint/2010/main" val="1101784605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63EB174-C2D2-497C-A428-9275AD97BF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Объект 7">
            <a:extLst>
              <a:ext uri="{FF2B5EF4-FFF2-40B4-BE49-F238E27FC236}">
                <a16:creationId xmlns:a16="http://schemas.microsoft.com/office/drawing/2014/main" xmlns="" id="{4FFE5087-9E02-4E11-BC93-AA22DD2905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408" y="0"/>
            <a:ext cx="9144000" cy="6858000"/>
          </a:xfr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8CDE8998-5FA6-4300-B90B-763E9248AF7B}"/>
              </a:ext>
            </a:extLst>
          </p:cNvPr>
          <p:cNvSpPr/>
          <p:nvPr/>
        </p:nvSpPr>
        <p:spPr>
          <a:xfrm>
            <a:off x="1081296" y="420469"/>
            <a:ext cx="7917512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/>
            <a:r>
              <a:rPr lang="ru-RU" sz="2600" b="1" dirty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Воровство как неадекватная форма самоутверждения в среде сверстников и/или семье 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5E554BBE-B60F-4F63-B8E0-10C2AB8F9A96}"/>
              </a:ext>
            </a:extLst>
          </p:cNvPr>
          <p:cNvSpPr/>
          <p:nvPr/>
        </p:nvSpPr>
        <p:spPr>
          <a:xfrm>
            <a:off x="1259632" y="1775619"/>
            <a:ext cx="756084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ru-RU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Преобладает ценности самоутверждения, признания. </a:t>
            </a:r>
          </a:p>
          <a:p>
            <a:pPr marL="285750" indent="-285750">
              <a:buFontTx/>
              <a:buChar char="-"/>
            </a:pPr>
            <a:r>
              <a:rPr lang="ru-RU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Нивелируется ценность соблюдения общественно одобряемого поведения.</a:t>
            </a:r>
          </a:p>
          <a:p>
            <a:pPr marL="285750" indent="-285750">
              <a:buFontTx/>
              <a:buChar char="-"/>
            </a:pPr>
            <a:r>
              <a:rPr lang="ru-RU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«Хочу быть не хуже других», «Когда у меня это будет, то со мной захотят дружить».</a:t>
            </a:r>
          </a:p>
          <a:p>
            <a:pPr marL="285750" indent="-285750">
              <a:buFontTx/>
              <a:buChar char="-"/>
            </a:pPr>
            <a:r>
              <a:rPr lang="ru-RU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Демонстративное воровство с целью привлечь внимание родителей и другого близкого окружения. </a:t>
            </a:r>
          </a:p>
          <a:p>
            <a:endParaRPr lang="ru-RU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ru-RU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Пессимистический: невмешательство приводит к вхождению в криминогенную, а затем приступную группу. </a:t>
            </a:r>
            <a:endParaRPr lang="ru-RU" dirty="0" smtClean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/>
            <a:endParaRPr lang="ru-RU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ru-RU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Оптимистический: нейтрализация воздействия и влияния референтной группы, членом которой считает себя подросток; выстраивание адекватных способов самоутверждения, социальной адаптации в коллективе сверстников и социализации в семье, расширение социальных контактов за счет взаимодействия со сверстниками. </a:t>
            </a:r>
          </a:p>
        </p:txBody>
      </p:sp>
    </p:spTree>
    <p:extLst>
      <p:ext uri="{BB962C8B-B14F-4D97-AF65-F5344CB8AC3E}">
        <p14:creationId xmlns:p14="http://schemas.microsoft.com/office/powerpoint/2010/main" val="3295154361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63EB174-C2D2-497C-A428-9275AD97BF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Объект 7">
            <a:extLst>
              <a:ext uri="{FF2B5EF4-FFF2-40B4-BE49-F238E27FC236}">
                <a16:creationId xmlns:a16="http://schemas.microsoft.com/office/drawing/2014/main" xmlns="" id="{4FFE5087-9E02-4E11-BC93-AA22DD2905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408" y="0"/>
            <a:ext cx="9144000" cy="6858000"/>
          </a:xfr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8CDE8998-5FA6-4300-B90B-763E9248AF7B}"/>
              </a:ext>
            </a:extLst>
          </p:cNvPr>
          <p:cNvSpPr/>
          <p:nvPr/>
        </p:nvSpPr>
        <p:spPr>
          <a:xfrm>
            <a:off x="914400" y="746204"/>
            <a:ext cx="7917512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/>
            <a:r>
              <a:rPr lang="ru-RU" sz="2600" b="1" dirty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Воровство как стремление помочь семье 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5E554BBE-B60F-4F63-B8E0-10C2AB8F9A96}"/>
              </a:ext>
            </a:extLst>
          </p:cNvPr>
          <p:cNvSpPr/>
          <p:nvPr/>
        </p:nvSpPr>
        <p:spPr>
          <a:xfrm>
            <a:off x="1259632" y="1775619"/>
            <a:ext cx="756084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ru-RU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Преобладают ценности материального благополучия своей семьи, любви к родителям, другим члена семьи.</a:t>
            </a:r>
          </a:p>
          <a:p>
            <a:pPr marL="285750" indent="-285750">
              <a:buFontTx/>
              <a:buChar char="-"/>
            </a:pPr>
            <a:r>
              <a:rPr lang="ru-RU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Минимизированы ценности уважения чужой </a:t>
            </a:r>
            <a:r>
              <a:rPr lang="ru-RU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собственности.</a:t>
            </a:r>
            <a:endParaRPr lang="ru-RU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ru-RU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«Я могу помочь своей семье</a:t>
            </a:r>
            <a:r>
              <a:rPr lang="ru-RU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  <a:endParaRPr lang="ru-RU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ru-RU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Воровство с одновременным испытанием стыда за свои действия</a:t>
            </a:r>
          </a:p>
          <a:p>
            <a:pPr marL="285750" indent="-285750">
              <a:buFontTx/>
              <a:buChar char="-"/>
            </a:pPr>
            <a:endParaRPr lang="ru-RU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ru-RU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Пессимистический: невмешательство приводит к приобретению и присвоению подростком опыта преступного поведения.</a:t>
            </a:r>
          </a:p>
          <a:p>
            <a:endParaRPr lang="ru-RU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ru-RU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Оптимистический: включает оказание подростку и его семье социально-педагогической помощи, создание условий для принятия правовых, социальных и морально-нравственных норм; коррекция представлений подростка о своей и чужой собственности, летняя занятость.</a:t>
            </a:r>
          </a:p>
        </p:txBody>
      </p:sp>
    </p:spTree>
    <p:extLst>
      <p:ext uri="{BB962C8B-B14F-4D97-AF65-F5344CB8AC3E}">
        <p14:creationId xmlns:p14="http://schemas.microsoft.com/office/powerpoint/2010/main" val="2259648857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63EB174-C2D2-497C-A428-9275AD97BF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Объект 7">
            <a:extLst>
              <a:ext uri="{FF2B5EF4-FFF2-40B4-BE49-F238E27FC236}">
                <a16:creationId xmlns:a16="http://schemas.microsoft.com/office/drawing/2014/main" xmlns="" id="{4FFE5087-9E02-4E11-BC93-AA22DD2905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8CDE8998-5FA6-4300-B90B-763E9248AF7B}"/>
              </a:ext>
            </a:extLst>
          </p:cNvPr>
          <p:cNvSpPr/>
          <p:nvPr/>
        </p:nvSpPr>
        <p:spPr>
          <a:xfrm>
            <a:off x="1000100" y="500042"/>
            <a:ext cx="7917512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/>
            <a:r>
              <a:rPr lang="ru-RU" sz="2600" b="1" dirty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Воровство как развлечение и хобби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5E554BBE-B60F-4F63-B8E0-10C2AB8F9A96}"/>
              </a:ext>
            </a:extLst>
          </p:cNvPr>
          <p:cNvSpPr/>
          <p:nvPr/>
        </p:nvSpPr>
        <p:spPr>
          <a:xfrm>
            <a:off x="1285852" y="1285860"/>
            <a:ext cx="756084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ru-RU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Ведущая ценность- самореализация. </a:t>
            </a:r>
          </a:p>
          <a:p>
            <a:pPr marL="285750" indent="-285750">
              <a:buFontTx/>
              <a:buChar char="-"/>
            </a:pPr>
            <a:r>
              <a:rPr lang="ru-RU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Нивелируются ценности соблюдения нравственных, правовых и социальных норм. </a:t>
            </a:r>
          </a:p>
          <a:p>
            <a:pPr marL="285750" indent="-285750">
              <a:buFontTx/>
              <a:buChar char="-"/>
            </a:pPr>
            <a:r>
              <a:rPr lang="ru-RU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«Не пойман – не вор».</a:t>
            </a:r>
          </a:p>
          <a:p>
            <a:pPr marL="285750" indent="-285750">
              <a:buFontTx/>
              <a:buChar char="-"/>
            </a:pPr>
            <a:r>
              <a:rPr lang="ru-RU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Проявление креативности в изобретении новых способов и </a:t>
            </a:r>
            <a:r>
              <a:rPr lang="ru-RU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изощренности.</a:t>
            </a:r>
            <a:endParaRPr lang="ru-RU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endParaRPr lang="ru-RU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ru-RU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Пессимистический: невмешательство в ситуацию приводит к формированию извращенной культуры отдыха и развлечения, закреплению моделей рискованного поведения.</a:t>
            </a:r>
          </a:p>
          <a:p>
            <a:pPr marL="285750" indent="-285750">
              <a:buFontTx/>
              <a:buChar char="-"/>
            </a:pPr>
            <a:endParaRPr lang="ru-RU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ru-RU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Оптимистический: связан с переориентацией подростка на социально одобряемые формы проявления активности: расширение путей, форм и способов самореализации, создание условий для содержательного отдыха и развлечений, вовлечение в деятельность различных кружков, клубов, объединений, в том числе и волонтерских, поисковых отрядов.</a:t>
            </a:r>
          </a:p>
        </p:txBody>
      </p:sp>
    </p:spTree>
    <p:extLst>
      <p:ext uri="{BB962C8B-B14F-4D97-AF65-F5344CB8AC3E}">
        <p14:creationId xmlns:p14="http://schemas.microsoft.com/office/powerpoint/2010/main" val="660265101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63EB174-C2D2-497C-A428-9275AD97BF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Объект 7">
            <a:extLst>
              <a:ext uri="{FF2B5EF4-FFF2-40B4-BE49-F238E27FC236}">
                <a16:creationId xmlns:a16="http://schemas.microsoft.com/office/drawing/2014/main" xmlns="" id="{4FFE5087-9E02-4E11-BC93-AA22DD2905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408" y="0"/>
            <a:ext cx="9144000" cy="6858000"/>
          </a:xfr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8CDE8998-5FA6-4300-B90B-763E9248AF7B}"/>
              </a:ext>
            </a:extLst>
          </p:cNvPr>
          <p:cNvSpPr/>
          <p:nvPr/>
        </p:nvSpPr>
        <p:spPr>
          <a:xfrm>
            <a:off x="902960" y="241479"/>
            <a:ext cx="7917512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/>
            <a:r>
              <a:rPr lang="ru-RU" sz="2600" b="1" dirty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 Воровство как способ получения материального благополучия для себя, средств для реализации психологической зависимости 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5E554BBE-B60F-4F63-B8E0-10C2AB8F9A96}"/>
              </a:ext>
            </a:extLst>
          </p:cNvPr>
          <p:cNvSpPr/>
          <p:nvPr/>
        </p:nvSpPr>
        <p:spPr>
          <a:xfrm>
            <a:off x="1259632" y="1775619"/>
            <a:ext cx="756084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ru-RU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Абсолютизируется ценность материального благополучия любой ценой.</a:t>
            </a:r>
          </a:p>
          <a:p>
            <a:pPr marL="285750" indent="-285750">
              <a:buFontTx/>
              <a:buChar char="-"/>
            </a:pPr>
            <a:r>
              <a:rPr lang="ru-RU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минимуму сведена ценность упорного труда на пути к достижению цели, желаемого результата.</a:t>
            </a:r>
          </a:p>
          <a:p>
            <a:pPr marL="285750" indent="-285750">
              <a:buFontTx/>
              <a:buChar char="-"/>
            </a:pPr>
            <a:r>
              <a:rPr lang="ru-RU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«Зачем трудиться, если можно взять».</a:t>
            </a:r>
          </a:p>
          <a:p>
            <a:pPr marL="285750" indent="-285750">
              <a:buFontTx/>
              <a:buChar char="-"/>
            </a:pPr>
            <a:r>
              <a:rPr lang="ru-RU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Заранее продуманное поведение, отсутствие чувства стыда.</a:t>
            </a:r>
          </a:p>
          <a:p>
            <a:endParaRPr lang="ru-RU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ru-RU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Пессимистический: невмешательство в ситуацию приводит к искажению представлений о степени ответственности за правонарушение, возникает уверенность в безнаказанности, приобретается опыт приступного поведения - активизируется опыт при возникновении желаемого объекта.</a:t>
            </a:r>
          </a:p>
          <a:p>
            <a:endParaRPr lang="ru-RU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ru-RU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Оптимистический: оказание несовершеннолетнему социально-педагогической помощи в осознании ответственности за свои действия и поступки, поиск социально одобряемых способов решения материальных проблем. </a:t>
            </a:r>
          </a:p>
        </p:txBody>
      </p:sp>
    </p:spTree>
    <p:extLst>
      <p:ext uri="{BB962C8B-B14F-4D97-AF65-F5344CB8AC3E}">
        <p14:creationId xmlns:p14="http://schemas.microsoft.com/office/powerpoint/2010/main" val="1089806232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63EB174-C2D2-497C-A428-9275AD97BF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Объект 7">
            <a:extLst>
              <a:ext uri="{FF2B5EF4-FFF2-40B4-BE49-F238E27FC236}">
                <a16:creationId xmlns:a16="http://schemas.microsoft.com/office/drawing/2014/main" xmlns="" id="{4FFE5087-9E02-4E11-BC93-AA22DD2905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408" y="0"/>
            <a:ext cx="9144000" cy="6858000"/>
          </a:xfr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8CDE8998-5FA6-4300-B90B-763E9248AF7B}"/>
              </a:ext>
            </a:extLst>
          </p:cNvPr>
          <p:cNvSpPr/>
          <p:nvPr/>
        </p:nvSpPr>
        <p:spPr>
          <a:xfrm>
            <a:off x="902960" y="241479"/>
            <a:ext cx="7917512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/>
            <a:r>
              <a:rPr lang="ru-RU" sz="2600" b="1" dirty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 Воровство как следствие попадания в зависимость от криминальной группы/личности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5E554BBE-B60F-4F63-B8E0-10C2AB8F9A96}"/>
              </a:ext>
            </a:extLst>
          </p:cNvPr>
          <p:cNvSpPr/>
          <p:nvPr/>
        </p:nvSpPr>
        <p:spPr>
          <a:xfrm>
            <a:off x="1236768" y="1375510"/>
            <a:ext cx="7560840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ru-RU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Абсолютной становится ценность признания, самоутверждения в коллективе.</a:t>
            </a:r>
          </a:p>
          <a:p>
            <a:pPr marL="285750" indent="-285750">
              <a:buFontTx/>
              <a:buChar char="-"/>
            </a:pPr>
            <a:r>
              <a:rPr lang="ru-RU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Нивелируется ценность соблюдения нравственных и правовых норм.</a:t>
            </a:r>
          </a:p>
          <a:p>
            <a:pPr marL="285750" indent="-285750">
              <a:buFontTx/>
              <a:buChar char="-"/>
            </a:pPr>
            <a:r>
              <a:rPr lang="ru-RU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«Меня заставили».</a:t>
            </a:r>
          </a:p>
          <a:p>
            <a:pPr marL="285750" indent="-285750">
              <a:buFontTx/>
              <a:buChar char="-"/>
            </a:pPr>
            <a:r>
              <a:rPr lang="ru-RU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Зависимое несамостоятельное поведение: групповое воровство под психологическим давлением членов авторитетной группы при неспособности противостоять ему, проявить отказ.</a:t>
            </a:r>
          </a:p>
          <a:p>
            <a:endParaRPr lang="ru-RU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ru-RU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Пессимистический: невмешательство взрослых приводит к развитию неврастении, фобии, депрессивных проявлений, увеличению риска самовольных уходов, развитие суицидальной активности.</a:t>
            </a:r>
          </a:p>
          <a:p>
            <a:pPr marL="285750" indent="-285750">
              <a:buFontTx/>
              <a:buChar char="-"/>
            </a:pPr>
            <a:endParaRPr lang="ru-RU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ru-RU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Оптимистический: включает защиту подростка от воздействия криминогенной личности, группы, от вымогательства, шантажа, угроз, физического насилия и психологического давления, восстановление доверительных отношений с членами семьи и ближнем окружением, оказание социально-психологической помощи в освоении моделей поведения, позволяющей противостоять давлению, повышению самооценки.</a:t>
            </a:r>
          </a:p>
        </p:txBody>
      </p:sp>
    </p:spTree>
    <p:extLst>
      <p:ext uri="{BB962C8B-B14F-4D97-AF65-F5344CB8AC3E}">
        <p14:creationId xmlns:p14="http://schemas.microsoft.com/office/powerpoint/2010/main" val="1861756962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63EB174-C2D2-497C-A428-9275AD97BF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Объект 7">
            <a:extLst>
              <a:ext uri="{FF2B5EF4-FFF2-40B4-BE49-F238E27FC236}">
                <a16:creationId xmlns:a16="http://schemas.microsoft.com/office/drawing/2014/main" xmlns="" id="{4FFE5087-9E02-4E11-BC93-AA22DD2905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8CDE8998-5FA6-4300-B90B-763E9248AF7B}"/>
              </a:ext>
            </a:extLst>
          </p:cNvPr>
          <p:cNvSpPr/>
          <p:nvPr/>
        </p:nvSpPr>
        <p:spPr>
          <a:xfrm>
            <a:off x="1534921" y="1285378"/>
            <a:ext cx="7026119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600" b="1" i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«….Там, где воспитатели не соединены в коллектив и коллектив не имеет единого плана работы, единого тона, единого точного подхода к ребенку, там не может быть никакого  воспитательного процесса".</a:t>
            </a:r>
          </a:p>
          <a:p>
            <a:pPr algn="r"/>
            <a:r>
              <a:rPr lang="ru-RU" sz="2400" b="1" i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Макаренко</a:t>
            </a:r>
          </a:p>
          <a:p>
            <a:pPr algn="ctr"/>
            <a:endParaRPr lang="ru-RU" sz="4000" b="1" dirty="0">
              <a:solidFill>
                <a:srgbClr val="99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4000" b="1" dirty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 профилактики!!!</a:t>
            </a:r>
            <a:endParaRPr lang="ru-RU" sz="4000" dirty="0">
              <a:solidFill>
                <a:srgbClr val="99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5E554BBE-B60F-4F63-B8E0-10C2AB8F9A96}"/>
              </a:ext>
            </a:extLst>
          </p:cNvPr>
          <p:cNvSpPr/>
          <p:nvPr/>
        </p:nvSpPr>
        <p:spPr>
          <a:xfrm>
            <a:off x="1505243" y="1517300"/>
            <a:ext cx="7387237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endParaRPr lang="ru-RU" sz="2600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2111854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63EB174-C2D2-497C-A428-9275AD97BF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Объект 7">
            <a:extLst>
              <a:ext uri="{FF2B5EF4-FFF2-40B4-BE49-F238E27FC236}">
                <a16:creationId xmlns:a16="http://schemas.microsoft.com/office/drawing/2014/main" xmlns="" id="{4FFE5087-9E02-4E11-BC93-AA22DD2905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4" y="70432"/>
            <a:ext cx="9144000" cy="6858000"/>
          </a:xfr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FB997DD6-2CD7-4826-B9FA-896BE7A114F4}"/>
              </a:ext>
            </a:extLst>
          </p:cNvPr>
          <p:cNvSpPr/>
          <p:nvPr/>
        </p:nvSpPr>
        <p:spPr>
          <a:xfrm>
            <a:off x="1565830" y="3429000"/>
            <a:ext cx="73152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4400" b="1" dirty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сотрудничество!</a:t>
            </a:r>
            <a:endParaRPr lang="ru-RU" sz="4400" dirty="0">
              <a:solidFill>
                <a:srgbClr val="990000"/>
              </a:solidFill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656FD444-7DBC-412A-8688-F85986F663F9}"/>
              </a:ext>
            </a:extLst>
          </p:cNvPr>
          <p:cNvSpPr/>
          <p:nvPr/>
        </p:nvSpPr>
        <p:spPr>
          <a:xfrm>
            <a:off x="1439980" y="5974832"/>
            <a:ext cx="7282496" cy="5193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defRPr/>
            </a:pPr>
            <a:r>
              <a:rPr lang="ru-RU" altLang="ru-RU" sz="3000" b="1" dirty="0">
                <a:solidFill>
                  <a:srgbClr val="006600"/>
                </a:solidFill>
                <a:latin typeface="Monotype Corsiva" pitchFamily="66" charset="0"/>
              </a:rPr>
              <a:t>педагог-психолог  Т.В. Жулего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565830" y="539976"/>
            <a:ext cx="7030796" cy="17658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defRPr/>
            </a:pPr>
            <a:r>
              <a:rPr lang="ru-RU" altLang="ru-RU" sz="3000" b="1" dirty="0">
                <a:solidFill>
                  <a:schemeClr val="bg2"/>
                </a:solidFill>
                <a:latin typeface="Monotype Corsiva" pitchFamily="66" charset="0"/>
              </a:rPr>
              <a:t>«Кризисное отделение</a:t>
            </a:r>
            <a:br>
              <a:rPr lang="ru-RU" altLang="ru-RU" sz="3000" b="1" dirty="0">
                <a:solidFill>
                  <a:schemeClr val="bg2"/>
                </a:solidFill>
                <a:latin typeface="Monotype Corsiva" pitchFamily="66" charset="0"/>
              </a:rPr>
            </a:br>
            <a:r>
              <a:rPr lang="ru-RU" altLang="ru-RU" sz="3000" b="1" dirty="0">
                <a:solidFill>
                  <a:schemeClr val="bg2"/>
                </a:solidFill>
                <a:latin typeface="Monotype Corsiva" pitchFamily="66" charset="0"/>
              </a:rPr>
              <a:t> психолого-педагогической помощи </a:t>
            </a:r>
            <a:br>
              <a:rPr lang="ru-RU" altLang="ru-RU" sz="3000" b="1" dirty="0">
                <a:solidFill>
                  <a:schemeClr val="bg2"/>
                </a:solidFill>
                <a:latin typeface="Monotype Corsiva" pitchFamily="66" charset="0"/>
              </a:rPr>
            </a:br>
            <a:r>
              <a:rPr lang="ru-RU" altLang="ru-RU" sz="3000" b="1" dirty="0">
                <a:solidFill>
                  <a:schemeClr val="bg2"/>
                </a:solidFill>
                <a:latin typeface="Monotype Corsiva" pitchFamily="66" charset="0"/>
              </a:rPr>
              <a:t>семье и детям»</a:t>
            </a:r>
            <a:br>
              <a:rPr lang="ru-RU" altLang="ru-RU" sz="3000" b="1" dirty="0">
                <a:solidFill>
                  <a:schemeClr val="bg2"/>
                </a:solidFill>
                <a:latin typeface="Monotype Corsiva" pitchFamily="66" charset="0"/>
              </a:rPr>
            </a:br>
            <a:r>
              <a:rPr lang="ru-RU" altLang="ru-RU" sz="3000" b="1" dirty="0">
                <a:solidFill>
                  <a:schemeClr val="bg2"/>
                </a:solidFill>
                <a:latin typeface="Monotype Corsiva" pitchFamily="66" charset="0"/>
              </a:rPr>
              <a:t>ГКУ «Осташковский детский  центр»</a:t>
            </a:r>
            <a:endParaRPr lang="ru-RU" sz="3000" b="1" dirty="0">
              <a:solidFill>
                <a:schemeClr val="bg2"/>
              </a:solidFill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898788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782d47a9c9bcd8c4f2f5c7f1a60cb2678ef1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itl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ext"/>
</p:tagLst>
</file>

<file path=ppt/theme/theme1.xml><?xml version="1.0" encoding="utf-8"?>
<a:theme xmlns:a="http://schemas.openxmlformats.org/drawingml/2006/main" name="powerpoint-template-24">
  <a:themeElements>
    <a:clrScheme name="">
      <a:dk1>
        <a:srgbClr val="FFFFFF"/>
      </a:dk1>
      <a:lt1>
        <a:srgbClr val="FFFFFF"/>
      </a:lt1>
      <a:dk2>
        <a:srgbClr val="FFFFFF"/>
      </a:dk2>
      <a:lt2>
        <a:srgbClr val="313131"/>
      </a:lt2>
      <a:accent1>
        <a:srgbClr val="5B5B5B"/>
      </a:accent1>
      <a:accent2>
        <a:srgbClr val="868686"/>
      </a:accent2>
      <a:accent3>
        <a:srgbClr val="FFFFFF"/>
      </a:accent3>
      <a:accent4>
        <a:srgbClr val="DADADA"/>
      </a:accent4>
      <a:accent5>
        <a:srgbClr val="B5B5B5"/>
      </a:accent5>
      <a:accent6>
        <a:srgbClr val="797979"/>
      </a:accent6>
      <a:hlink>
        <a:srgbClr val="D668F8"/>
      </a:hlink>
      <a:folHlink>
        <a:srgbClr val="FFFFFF"/>
      </a:folHlink>
    </a:clrScheme>
    <a:fontScheme name="powerpoint-template-24">
      <a:majorFont>
        <a:latin typeface="Microsoft Sans Serif"/>
        <a:ea typeface=""/>
        <a:cs typeface=""/>
      </a:majorFont>
      <a:minorFont>
        <a:latin typeface="Microsoft Sans Serif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powerpoint-template-24 1">
        <a:dk1>
          <a:srgbClr val="4D4D4D"/>
        </a:dk1>
        <a:lt1>
          <a:srgbClr val="FFFFFF"/>
        </a:lt1>
        <a:dk2>
          <a:srgbClr val="4D4D4D"/>
        </a:dk2>
        <a:lt2>
          <a:srgbClr val="CC0000"/>
        </a:lt2>
        <a:accent1>
          <a:srgbClr val="FF9933"/>
        </a:accent1>
        <a:accent2>
          <a:srgbClr val="009900"/>
        </a:accent2>
        <a:accent3>
          <a:srgbClr val="FFFFFF"/>
        </a:accent3>
        <a:accent4>
          <a:srgbClr val="404040"/>
        </a:accent4>
        <a:accent5>
          <a:srgbClr val="FFCAAD"/>
        </a:accent5>
        <a:accent6>
          <a:srgbClr val="008A00"/>
        </a:accent6>
        <a:hlink>
          <a:srgbClr val="3366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2">
        <a:dk1>
          <a:srgbClr val="4D4D4D"/>
        </a:dk1>
        <a:lt1>
          <a:srgbClr val="FFFFFF"/>
        </a:lt1>
        <a:dk2>
          <a:srgbClr val="4D4D4D"/>
        </a:dk2>
        <a:lt2>
          <a:srgbClr val="FBB240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3">
        <a:dk1>
          <a:srgbClr val="4D4D4D"/>
        </a:dk1>
        <a:lt1>
          <a:srgbClr val="FFFFFF"/>
        </a:lt1>
        <a:dk2>
          <a:srgbClr val="4D4D4D"/>
        </a:dk2>
        <a:lt2>
          <a:srgbClr val="FE564C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4">
        <a:dk1>
          <a:srgbClr val="4D4D4D"/>
        </a:dk1>
        <a:lt1>
          <a:srgbClr val="FFFFFF"/>
        </a:lt1>
        <a:dk2>
          <a:srgbClr val="4D4D4D"/>
        </a:dk2>
        <a:lt2>
          <a:srgbClr val="BB2A32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5">
        <a:dk1>
          <a:srgbClr val="4D4D4D"/>
        </a:dk1>
        <a:lt1>
          <a:srgbClr val="FFFFFF"/>
        </a:lt1>
        <a:dk2>
          <a:srgbClr val="4D4D4D"/>
        </a:dk2>
        <a:lt2>
          <a:srgbClr val="E84A25"/>
        </a:lt2>
        <a:accent1>
          <a:srgbClr val="ED6A24"/>
        </a:accent1>
        <a:accent2>
          <a:srgbClr val="F99E1C"/>
        </a:accent2>
        <a:accent3>
          <a:srgbClr val="FFFFFF"/>
        </a:accent3>
        <a:accent4>
          <a:srgbClr val="404040"/>
        </a:accent4>
        <a:accent5>
          <a:srgbClr val="F4B9AC"/>
        </a:accent5>
        <a:accent6>
          <a:srgbClr val="E28F18"/>
        </a:accent6>
        <a:hlink>
          <a:srgbClr val="F1B545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6">
        <a:dk1>
          <a:srgbClr val="4D4D4D"/>
        </a:dk1>
        <a:lt1>
          <a:srgbClr val="FFFFFF"/>
        </a:lt1>
        <a:dk2>
          <a:srgbClr val="4D4D4D"/>
        </a:dk2>
        <a:lt2>
          <a:srgbClr val="B92D14"/>
        </a:lt2>
        <a:accent1>
          <a:srgbClr val="D34E13"/>
        </a:accent1>
        <a:accent2>
          <a:srgbClr val="DC9009"/>
        </a:accent2>
        <a:accent3>
          <a:srgbClr val="FFFFFF"/>
        </a:accent3>
        <a:accent4>
          <a:srgbClr val="404040"/>
        </a:accent4>
        <a:accent5>
          <a:srgbClr val="E6B2AA"/>
        </a:accent5>
        <a:accent6>
          <a:srgbClr val="C78207"/>
        </a:accent6>
        <a:hlink>
          <a:srgbClr val="EEC633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7">
        <a:dk1>
          <a:srgbClr val="4D4D4D"/>
        </a:dk1>
        <a:lt1>
          <a:srgbClr val="FFFFFF"/>
        </a:lt1>
        <a:dk2>
          <a:srgbClr val="4D4D4D"/>
        </a:dk2>
        <a:lt2>
          <a:srgbClr val="AE6310"/>
        </a:lt2>
        <a:accent1>
          <a:srgbClr val="E79613"/>
        </a:accent1>
        <a:accent2>
          <a:srgbClr val="E1720D"/>
        </a:accent2>
        <a:accent3>
          <a:srgbClr val="FFFFFF"/>
        </a:accent3>
        <a:accent4>
          <a:srgbClr val="404040"/>
        </a:accent4>
        <a:accent5>
          <a:srgbClr val="F1C9AA"/>
        </a:accent5>
        <a:accent6>
          <a:srgbClr val="CC670B"/>
        </a:accent6>
        <a:hlink>
          <a:srgbClr val="C6470A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8">
        <a:dk1>
          <a:srgbClr val="4D4D4D"/>
        </a:dk1>
        <a:lt1>
          <a:srgbClr val="FFFFFF"/>
        </a:lt1>
        <a:dk2>
          <a:srgbClr val="4D4D4D"/>
        </a:dk2>
        <a:lt2>
          <a:srgbClr val="AF5612"/>
        </a:lt2>
        <a:accent1>
          <a:srgbClr val="CB882F"/>
        </a:accent1>
        <a:accent2>
          <a:srgbClr val="E7C432"/>
        </a:accent2>
        <a:accent3>
          <a:srgbClr val="FFFFFF"/>
        </a:accent3>
        <a:accent4>
          <a:srgbClr val="404040"/>
        </a:accent4>
        <a:accent5>
          <a:srgbClr val="E2C3AD"/>
        </a:accent5>
        <a:accent6>
          <a:srgbClr val="D1B12C"/>
        </a:accent6>
        <a:hlink>
          <a:srgbClr val="EECA34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9">
        <a:dk1>
          <a:srgbClr val="4D4D4D"/>
        </a:dk1>
        <a:lt1>
          <a:srgbClr val="FFFFFF"/>
        </a:lt1>
        <a:dk2>
          <a:srgbClr val="4D4D4D"/>
        </a:dk2>
        <a:lt2>
          <a:srgbClr val="9A5E40"/>
        </a:lt2>
        <a:accent1>
          <a:srgbClr val="AE7750"/>
        </a:accent1>
        <a:accent2>
          <a:srgbClr val="C08D60"/>
        </a:accent2>
        <a:accent3>
          <a:srgbClr val="FFFFFF"/>
        </a:accent3>
        <a:accent4>
          <a:srgbClr val="404040"/>
        </a:accent4>
        <a:accent5>
          <a:srgbClr val="D3BDB3"/>
        </a:accent5>
        <a:accent6>
          <a:srgbClr val="AE7F56"/>
        </a:accent6>
        <a:hlink>
          <a:srgbClr val="CCA47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0">
        <a:dk1>
          <a:srgbClr val="4D4D4D"/>
        </a:dk1>
        <a:lt1>
          <a:srgbClr val="FFFFFF"/>
        </a:lt1>
        <a:dk2>
          <a:srgbClr val="4D4D4D"/>
        </a:dk2>
        <a:lt2>
          <a:srgbClr val="D1BB77"/>
        </a:lt2>
        <a:accent1>
          <a:srgbClr val="DBBA87"/>
        </a:accent1>
        <a:accent2>
          <a:srgbClr val="E0B265"/>
        </a:accent2>
        <a:accent3>
          <a:srgbClr val="FFFFFF"/>
        </a:accent3>
        <a:accent4>
          <a:srgbClr val="404040"/>
        </a:accent4>
        <a:accent5>
          <a:srgbClr val="EAD9C3"/>
        </a:accent5>
        <a:accent6>
          <a:srgbClr val="CBA15B"/>
        </a:accent6>
        <a:hlink>
          <a:srgbClr val="E9C277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1">
        <a:dk1>
          <a:srgbClr val="4D4D4D"/>
        </a:dk1>
        <a:lt1>
          <a:srgbClr val="FFFFFF"/>
        </a:lt1>
        <a:dk2>
          <a:srgbClr val="4D4D4D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404040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2">
        <a:dk1>
          <a:srgbClr val="4D4D4D"/>
        </a:dk1>
        <a:lt1>
          <a:srgbClr val="FFFFFF"/>
        </a:lt1>
        <a:dk2>
          <a:srgbClr val="4D4D4D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404040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3">
        <a:dk1>
          <a:srgbClr val="4D4D4D"/>
        </a:dk1>
        <a:lt1>
          <a:srgbClr val="FFFFFF"/>
        </a:lt1>
        <a:dk2>
          <a:srgbClr val="4D4D4D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404040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D3D3D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4">
        <a:dk1>
          <a:srgbClr val="FFFFFF"/>
        </a:dk1>
        <a:lt1>
          <a:srgbClr val="FFFFFF"/>
        </a:lt1>
        <a:dk2>
          <a:srgbClr val="FFFFFF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DADADA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5">
        <a:dk1>
          <a:srgbClr val="FFFFFF"/>
        </a:dk1>
        <a:lt1>
          <a:srgbClr val="FFFFFF"/>
        </a:lt1>
        <a:dk2>
          <a:srgbClr val="FFFFFF"/>
        </a:dk2>
        <a:lt2>
          <a:srgbClr val="55A6FE"/>
        </a:lt2>
        <a:accent1>
          <a:srgbClr val="71BBFF"/>
        </a:accent1>
        <a:accent2>
          <a:srgbClr val="74CCFF"/>
        </a:accent2>
        <a:accent3>
          <a:srgbClr val="FFFFFF"/>
        </a:accent3>
        <a:accent4>
          <a:srgbClr val="DADADA"/>
        </a:accent4>
        <a:accent5>
          <a:srgbClr val="BBDAFF"/>
        </a:accent5>
        <a:accent6>
          <a:srgbClr val="68B9E7"/>
        </a:accent6>
        <a:hlink>
          <a:srgbClr val="94D8FF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6">
        <a:dk1>
          <a:srgbClr val="FFFFFF"/>
        </a:dk1>
        <a:lt1>
          <a:srgbClr val="FFFFFF"/>
        </a:lt1>
        <a:dk2>
          <a:srgbClr val="FFFFFF"/>
        </a:dk2>
        <a:lt2>
          <a:srgbClr val="4BA1FF"/>
        </a:lt2>
        <a:accent1>
          <a:srgbClr val="5DB2FF"/>
        </a:accent1>
        <a:accent2>
          <a:srgbClr val="65C8FF"/>
        </a:accent2>
        <a:accent3>
          <a:srgbClr val="FFFFFF"/>
        </a:accent3>
        <a:accent4>
          <a:srgbClr val="DADADA"/>
        </a:accent4>
        <a:accent5>
          <a:srgbClr val="B6D5FF"/>
        </a:accent5>
        <a:accent6>
          <a:srgbClr val="5BB5E7"/>
        </a:accent6>
        <a:hlink>
          <a:srgbClr val="87E1FF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o prezentacji o dzieciach">
  <a:themeElements>
    <a:clrScheme name="Тема Office 2">
      <a:dk1>
        <a:srgbClr val="000000"/>
      </a:dk1>
      <a:lt1>
        <a:srgbClr val="FFD3CC"/>
      </a:lt1>
      <a:dk2>
        <a:srgbClr val="000000"/>
      </a:dk2>
      <a:lt2>
        <a:srgbClr val="B2B2B2"/>
      </a:lt2>
      <a:accent1>
        <a:srgbClr val="FF7305"/>
      </a:accent1>
      <a:accent2>
        <a:srgbClr val="FF3305"/>
      </a:accent2>
      <a:accent3>
        <a:srgbClr val="FFE6E2"/>
      </a:accent3>
      <a:accent4>
        <a:srgbClr val="000000"/>
      </a:accent4>
      <a:accent5>
        <a:srgbClr val="FFBCAA"/>
      </a:accent5>
      <a:accent6>
        <a:srgbClr val="E72D04"/>
      </a:accent6>
      <a:hlink>
        <a:srgbClr val="800039"/>
      </a:hlink>
      <a:folHlink>
        <a:srgbClr val="751400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ма Office 1">
        <a:dk1>
          <a:srgbClr val="000000"/>
        </a:dk1>
        <a:lt1>
          <a:srgbClr val="FFD3CC"/>
        </a:lt1>
        <a:dk2>
          <a:srgbClr val="000000"/>
        </a:dk2>
        <a:lt2>
          <a:srgbClr val="B2B2B2"/>
        </a:lt2>
        <a:accent1>
          <a:srgbClr val="FF7B66"/>
        </a:accent1>
        <a:accent2>
          <a:srgbClr val="E61F00"/>
        </a:accent2>
        <a:accent3>
          <a:srgbClr val="FFE6E2"/>
        </a:accent3>
        <a:accent4>
          <a:srgbClr val="000000"/>
        </a:accent4>
        <a:accent5>
          <a:srgbClr val="FFBFB8"/>
        </a:accent5>
        <a:accent6>
          <a:srgbClr val="D01B00"/>
        </a:accent6>
        <a:hlink>
          <a:srgbClr val="751000"/>
        </a:hlink>
        <a:folHlink>
          <a:srgbClr val="6A1C1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D3CC"/>
        </a:lt1>
        <a:dk2>
          <a:srgbClr val="000000"/>
        </a:dk2>
        <a:lt2>
          <a:srgbClr val="B2B2B2"/>
        </a:lt2>
        <a:accent1>
          <a:srgbClr val="FF7305"/>
        </a:accent1>
        <a:accent2>
          <a:srgbClr val="FF3305"/>
        </a:accent2>
        <a:accent3>
          <a:srgbClr val="FFE6E2"/>
        </a:accent3>
        <a:accent4>
          <a:srgbClr val="000000"/>
        </a:accent4>
        <a:accent5>
          <a:srgbClr val="FFBCAA"/>
        </a:accent5>
        <a:accent6>
          <a:srgbClr val="E72D04"/>
        </a:accent6>
        <a:hlink>
          <a:srgbClr val="800039"/>
        </a:hlink>
        <a:folHlink>
          <a:srgbClr val="7514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D3CC"/>
        </a:lt1>
        <a:dk2>
          <a:srgbClr val="000000"/>
        </a:dk2>
        <a:lt2>
          <a:srgbClr val="B2B2B2"/>
        </a:lt2>
        <a:accent1>
          <a:srgbClr val="CBFF05"/>
        </a:accent1>
        <a:accent2>
          <a:srgbClr val="05A5FF"/>
        </a:accent2>
        <a:accent3>
          <a:srgbClr val="FFE6E2"/>
        </a:accent3>
        <a:accent4>
          <a:srgbClr val="000000"/>
        </a:accent4>
        <a:accent5>
          <a:srgbClr val="E2FFAA"/>
        </a:accent5>
        <a:accent6>
          <a:srgbClr val="0495E7"/>
        </a:accent6>
        <a:hlink>
          <a:srgbClr val="800F00"/>
        </a:hlink>
        <a:folHlink>
          <a:srgbClr val="4E61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D3CC"/>
        </a:lt1>
        <a:dk2>
          <a:srgbClr val="000000"/>
        </a:dk2>
        <a:lt2>
          <a:srgbClr val="B2B2B2"/>
        </a:lt2>
        <a:accent1>
          <a:srgbClr val="05FF5B"/>
        </a:accent1>
        <a:accent2>
          <a:srgbClr val="FFD705"/>
        </a:accent2>
        <a:accent3>
          <a:srgbClr val="FFE6E2"/>
        </a:accent3>
        <a:accent4>
          <a:srgbClr val="000000"/>
        </a:accent4>
        <a:accent5>
          <a:srgbClr val="AAFFB5"/>
        </a:accent5>
        <a:accent6>
          <a:srgbClr val="E7C304"/>
        </a:accent6>
        <a:hlink>
          <a:srgbClr val="19006B"/>
        </a:hlink>
        <a:folHlink>
          <a:srgbClr val="750D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FF7B66"/>
        </a:accent1>
        <a:accent2>
          <a:srgbClr val="E61F00"/>
        </a:accent2>
        <a:accent3>
          <a:srgbClr val="FFFFFF"/>
        </a:accent3>
        <a:accent4>
          <a:srgbClr val="000000"/>
        </a:accent4>
        <a:accent5>
          <a:srgbClr val="FFBFB8"/>
        </a:accent5>
        <a:accent6>
          <a:srgbClr val="D01B00"/>
        </a:accent6>
        <a:hlink>
          <a:srgbClr val="751000"/>
        </a:hlink>
        <a:folHlink>
          <a:srgbClr val="6A1C1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FF7305"/>
        </a:accent1>
        <a:accent2>
          <a:srgbClr val="FF3305"/>
        </a:accent2>
        <a:accent3>
          <a:srgbClr val="FFFFFF"/>
        </a:accent3>
        <a:accent4>
          <a:srgbClr val="000000"/>
        </a:accent4>
        <a:accent5>
          <a:srgbClr val="FFBCAA"/>
        </a:accent5>
        <a:accent6>
          <a:srgbClr val="E72D04"/>
        </a:accent6>
        <a:hlink>
          <a:srgbClr val="800039"/>
        </a:hlink>
        <a:folHlink>
          <a:srgbClr val="7514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CBFF05"/>
        </a:accent1>
        <a:accent2>
          <a:srgbClr val="05A5FF"/>
        </a:accent2>
        <a:accent3>
          <a:srgbClr val="FFFFFF"/>
        </a:accent3>
        <a:accent4>
          <a:srgbClr val="000000"/>
        </a:accent4>
        <a:accent5>
          <a:srgbClr val="E2FFAA"/>
        </a:accent5>
        <a:accent6>
          <a:srgbClr val="0495E7"/>
        </a:accent6>
        <a:hlink>
          <a:srgbClr val="800F00"/>
        </a:hlink>
        <a:folHlink>
          <a:srgbClr val="4E61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8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05FF5B"/>
        </a:accent1>
        <a:accent2>
          <a:srgbClr val="FFD705"/>
        </a:accent2>
        <a:accent3>
          <a:srgbClr val="FFFFFF"/>
        </a:accent3>
        <a:accent4>
          <a:srgbClr val="000000"/>
        </a:accent4>
        <a:accent5>
          <a:srgbClr val="AAFFB5"/>
        </a:accent5>
        <a:accent6>
          <a:srgbClr val="E7C304"/>
        </a:accent6>
        <a:hlink>
          <a:srgbClr val="19006B"/>
        </a:hlink>
        <a:folHlink>
          <a:srgbClr val="750D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2824</TotalTime>
  <Words>2084</Words>
  <Application>Microsoft Office PowerPoint</Application>
  <PresentationFormat>Экран (4:3)</PresentationFormat>
  <Paragraphs>285</Paragraphs>
  <Slides>30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30</vt:i4>
      </vt:variant>
    </vt:vector>
  </HeadingPairs>
  <TitlesOfParts>
    <vt:vector size="32" baseType="lpstr">
      <vt:lpstr>powerpoint-template-24</vt:lpstr>
      <vt:lpstr>do prezentacji o dzieciach</vt:lpstr>
      <vt:lpstr>Презентация PowerPoint</vt:lpstr>
      <vt:lpstr>Презентация PowerPoint</vt:lpstr>
      <vt:lpstr>Семейный кувшин эмоций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Reanimator Extreme Edition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251</cp:revision>
  <dcterms:created xsi:type="dcterms:W3CDTF">2015-03-05T13:12:10Z</dcterms:created>
  <dcterms:modified xsi:type="dcterms:W3CDTF">2022-09-04T17:24:43Z</dcterms:modified>
</cp:coreProperties>
</file>