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4" r:id="rId3"/>
    <p:sldId id="260" r:id="rId4"/>
    <p:sldId id="291" r:id="rId5"/>
    <p:sldId id="302" r:id="rId6"/>
    <p:sldId id="303" r:id="rId7"/>
    <p:sldId id="311" r:id="rId8"/>
    <p:sldId id="312" r:id="rId9"/>
    <p:sldId id="292" r:id="rId10"/>
    <p:sldId id="299" r:id="rId11"/>
    <p:sldId id="314" r:id="rId12"/>
    <p:sldId id="296" r:id="rId13"/>
    <p:sldId id="284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669900"/>
    <a:srgbClr val="CC99FF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45" autoAdjust="0"/>
    <p:restoredTop sz="94660"/>
  </p:normalViewPr>
  <p:slideViewPr>
    <p:cSldViewPr snapToGrid="0">
      <p:cViewPr varScale="1">
        <p:scale>
          <a:sx n="74" d="100"/>
          <a:sy n="74" d="100"/>
        </p:scale>
        <p:origin x="-37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05265E-FB59-408F-A9E9-50BF2E11B296}" type="doc">
      <dgm:prSet loTypeId="urn:microsoft.com/office/officeart/2005/8/layout/pyramid2" loCatId="pyramid" qsTypeId="urn:microsoft.com/office/officeart/2005/8/quickstyle/simple3" qsCatId="simple" csTypeId="urn:microsoft.com/office/officeart/2005/8/colors/accent1_2" csCatId="accent1" phldr="1"/>
      <dgm:spPr/>
    </dgm:pt>
    <dgm:pt modelId="{B6F9B0CE-17C2-4424-8390-743C0EA2CF61}">
      <dgm:prSet phldrT="[Текст]" custT="1"/>
      <dgm:spPr/>
      <dgm:t>
        <a:bodyPr/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3000" b="1" kern="1200" dirty="0">
              <a:solidFill>
                <a:srgbClr val="C00000"/>
              </a:solidFill>
              <a:latin typeface="Monotype Corsiva" panose="03010101010201010101" pitchFamily="66" charset="0"/>
              <a:ea typeface="+mn-ea"/>
              <a:cs typeface="+mn-cs"/>
            </a:rPr>
            <a:t>5. Потребность в самореализации</a:t>
          </a:r>
        </a:p>
      </dgm:t>
    </dgm:pt>
    <dgm:pt modelId="{5044D9E5-059D-415E-9A31-57AA2A03271A}" type="parTrans" cxnId="{32D75149-6DC3-4D93-BE29-B128A627B8FF}">
      <dgm:prSet/>
      <dgm:spPr/>
      <dgm:t>
        <a:bodyPr/>
        <a:lstStyle/>
        <a:p>
          <a:endParaRPr lang="ru-RU"/>
        </a:p>
      </dgm:t>
    </dgm:pt>
    <dgm:pt modelId="{6DBACB77-F1AF-4154-A61C-FE6344973893}" type="sibTrans" cxnId="{32D75149-6DC3-4D93-BE29-B128A627B8FF}">
      <dgm:prSet/>
      <dgm:spPr/>
      <dgm:t>
        <a:bodyPr/>
        <a:lstStyle/>
        <a:p>
          <a:endParaRPr lang="ru-RU"/>
        </a:p>
      </dgm:t>
    </dgm:pt>
    <dgm:pt modelId="{53803BF6-5908-4EDC-BA0A-B4AF9373C81A}">
      <dgm:prSet phldrT="[Текст]" custT="1"/>
      <dgm:spPr/>
      <dgm:t>
        <a:bodyPr/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b="1" kern="1200" dirty="0">
              <a:solidFill>
                <a:schemeClr val="tx1"/>
              </a:solidFill>
              <a:latin typeface="Monotype Corsiva" panose="03010101010201010101" pitchFamily="66" charset="0"/>
              <a:ea typeface="+mn-ea"/>
              <a:cs typeface="+mn-cs"/>
            </a:rPr>
            <a:t>2. Потребность в безопасности</a:t>
          </a:r>
        </a:p>
      </dgm:t>
    </dgm:pt>
    <dgm:pt modelId="{37A834DF-3A6D-44B6-BB65-6F49E29613D6}" type="parTrans" cxnId="{DB5948A9-DB7E-4B95-87FF-7796E78415CD}">
      <dgm:prSet/>
      <dgm:spPr/>
      <dgm:t>
        <a:bodyPr/>
        <a:lstStyle/>
        <a:p>
          <a:endParaRPr lang="ru-RU"/>
        </a:p>
      </dgm:t>
    </dgm:pt>
    <dgm:pt modelId="{FE54A25E-04D2-4AA1-98F6-1A911BDACDB1}" type="sibTrans" cxnId="{DB5948A9-DB7E-4B95-87FF-7796E78415CD}">
      <dgm:prSet/>
      <dgm:spPr/>
      <dgm:t>
        <a:bodyPr/>
        <a:lstStyle/>
        <a:p>
          <a:endParaRPr lang="ru-RU"/>
        </a:p>
      </dgm:t>
    </dgm:pt>
    <dgm:pt modelId="{00282CB6-FCB6-44CE-ABFE-BDC9542FA4A3}">
      <dgm:prSet phldrT="[Текст]" custT="1"/>
      <dgm:spPr/>
      <dgm:t>
        <a:bodyPr/>
        <a:lstStyle/>
        <a:p>
          <a:r>
            <a:rPr lang="ru-RU" sz="3000" b="1" kern="1200" dirty="0">
              <a:solidFill>
                <a:schemeClr val="tx1"/>
              </a:solidFill>
              <a:latin typeface="Monotype Corsiva" panose="03010101010201010101" pitchFamily="66" charset="0"/>
              <a:ea typeface="+mn-ea"/>
              <a:cs typeface="+mn-cs"/>
            </a:rPr>
            <a:t>1. Физиологические потребности</a:t>
          </a:r>
        </a:p>
      </dgm:t>
    </dgm:pt>
    <dgm:pt modelId="{40852E94-3447-4B7F-B5C8-A2AF67316F27}" type="parTrans" cxnId="{5FFF8ED1-B50C-44D1-ACB3-69CF0EA976B2}">
      <dgm:prSet/>
      <dgm:spPr/>
      <dgm:t>
        <a:bodyPr/>
        <a:lstStyle/>
        <a:p>
          <a:endParaRPr lang="ru-RU"/>
        </a:p>
      </dgm:t>
    </dgm:pt>
    <dgm:pt modelId="{D1D8E9AC-9902-41BA-B866-D6E9D6EBC778}" type="sibTrans" cxnId="{5FFF8ED1-B50C-44D1-ACB3-69CF0EA976B2}">
      <dgm:prSet/>
      <dgm:spPr/>
      <dgm:t>
        <a:bodyPr/>
        <a:lstStyle/>
        <a:p>
          <a:endParaRPr lang="ru-RU"/>
        </a:p>
      </dgm:t>
    </dgm:pt>
    <dgm:pt modelId="{CE4FC995-FE47-45AF-8138-45E6768AF20C}">
      <dgm:prSet phldrT="[Текст]" custT="1"/>
      <dgm:spPr/>
      <dgm:t>
        <a:bodyPr/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3000" b="1" kern="1200" dirty="0">
              <a:solidFill>
                <a:srgbClr val="C00000"/>
              </a:solidFill>
              <a:latin typeface="Monotype Corsiva" panose="03010101010201010101" pitchFamily="66" charset="0"/>
              <a:ea typeface="+mn-ea"/>
              <a:cs typeface="+mn-cs"/>
            </a:rPr>
            <a:t>3. Потребность </a:t>
          </a:r>
        </a:p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3000" b="1" kern="1200" dirty="0">
              <a:solidFill>
                <a:srgbClr val="C00000"/>
              </a:solidFill>
              <a:latin typeface="Monotype Corsiva" panose="03010101010201010101" pitchFamily="66" charset="0"/>
              <a:ea typeface="+mn-ea"/>
              <a:cs typeface="+mn-cs"/>
            </a:rPr>
            <a:t>в социальной общности</a:t>
          </a:r>
        </a:p>
      </dgm:t>
    </dgm:pt>
    <dgm:pt modelId="{0254D28D-37F1-4AEC-B672-0FC6DD2AFEF8}" type="parTrans" cxnId="{AFDA9B13-53F3-46ED-8D99-09AFD08143AD}">
      <dgm:prSet/>
      <dgm:spPr/>
      <dgm:t>
        <a:bodyPr/>
        <a:lstStyle/>
        <a:p>
          <a:endParaRPr lang="ru-RU"/>
        </a:p>
      </dgm:t>
    </dgm:pt>
    <dgm:pt modelId="{2ADDB1D2-7290-4909-B945-746A9E16B758}" type="sibTrans" cxnId="{AFDA9B13-53F3-46ED-8D99-09AFD08143AD}">
      <dgm:prSet/>
      <dgm:spPr/>
      <dgm:t>
        <a:bodyPr/>
        <a:lstStyle/>
        <a:p>
          <a:endParaRPr lang="ru-RU"/>
        </a:p>
      </dgm:t>
    </dgm:pt>
    <dgm:pt modelId="{6304BA73-A985-4A27-9166-D3A26DF71949}">
      <dgm:prSet phldrT="[Текст]" custT="1"/>
      <dgm:spPr/>
      <dgm:t>
        <a:bodyPr/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3000" b="1" kern="1200" dirty="0">
              <a:solidFill>
                <a:srgbClr val="C00000"/>
              </a:solidFill>
              <a:latin typeface="Monotype Corsiva" panose="03010101010201010101" pitchFamily="66" charset="0"/>
              <a:ea typeface="+mn-ea"/>
              <a:cs typeface="+mn-cs"/>
            </a:rPr>
            <a:t>4. Потребность в уважении </a:t>
          </a:r>
        </a:p>
      </dgm:t>
    </dgm:pt>
    <dgm:pt modelId="{157753B1-D429-47AB-AEAE-2E207CFA376F}" type="parTrans" cxnId="{C466AEF5-2167-4D2B-8F91-7315A4D9A723}">
      <dgm:prSet/>
      <dgm:spPr/>
      <dgm:t>
        <a:bodyPr/>
        <a:lstStyle/>
        <a:p>
          <a:endParaRPr lang="ru-RU"/>
        </a:p>
      </dgm:t>
    </dgm:pt>
    <dgm:pt modelId="{D1CF9E7E-60C2-403A-8FFE-D0604F22E944}" type="sibTrans" cxnId="{C466AEF5-2167-4D2B-8F91-7315A4D9A723}">
      <dgm:prSet/>
      <dgm:spPr/>
      <dgm:t>
        <a:bodyPr/>
        <a:lstStyle/>
        <a:p>
          <a:endParaRPr lang="ru-RU"/>
        </a:p>
      </dgm:t>
    </dgm:pt>
    <dgm:pt modelId="{9E3B012D-B09F-48F6-B019-6DFAFFCB8EB4}" type="pres">
      <dgm:prSet presAssocID="{CC05265E-FB59-408F-A9E9-50BF2E11B296}" presName="compositeShape" presStyleCnt="0">
        <dgm:presLayoutVars>
          <dgm:dir/>
          <dgm:resizeHandles/>
        </dgm:presLayoutVars>
      </dgm:prSet>
      <dgm:spPr/>
    </dgm:pt>
    <dgm:pt modelId="{17C36BC8-7203-4F3C-8A78-7C095875E466}" type="pres">
      <dgm:prSet presAssocID="{CC05265E-FB59-408F-A9E9-50BF2E11B296}" presName="pyramid" presStyleLbl="node1" presStyleIdx="0" presStyleCnt="1" custScaleX="142216" custLinFactNeighborX="13948" custLinFactNeighborY="953"/>
      <dgm:spPr/>
    </dgm:pt>
    <dgm:pt modelId="{D228606F-A2B0-4CD9-9764-52CA726334E5}" type="pres">
      <dgm:prSet presAssocID="{CC05265E-FB59-408F-A9E9-50BF2E11B296}" presName="theList" presStyleCnt="0"/>
      <dgm:spPr/>
    </dgm:pt>
    <dgm:pt modelId="{A3187F5E-E9B2-44EC-B556-7A58B17E6F3B}" type="pres">
      <dgm:prSet presAssocID="{B6F9B0CE-17C2-4424-8390-743C0EA2CF61}" presName="aNode" presStyleLbl="fgAcc1" presStyleIdx="0" presStyleCnt="5" custScaleX="85935" custLinFactY="2032" custLinFactNeighborX="-33856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D9C0A0-8231-4D15-B53F-99E3FB4161CD}" type="pres">
      <dgm:prSet presAssocID="{B6F9B0CE-17C2-4424-8390-743C0EA2CF61}" presName="aSpace" presStyleCnt="0"/>
      <dgm:spPr/>
    </dgm:pt>
    <dgm:pt modelId="{4B371D1A-2B23-47AB-AB2C-1FA8B7021BCA}" type="pres">
      <dgm:prSet presAssocID="{6304BA73-A985-4A27-9166-D3A26DF71949}" presName="aNode" presStyleLbl="fgAcc1" presStyleIdx="1" presStyleCnt="5" custScaleX="113492" custLinFactY="12461" custLinFactNeighborX="-34745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16DE29-9BE7-446B-A22D-018FD9E7B45F}" type="pres">
      <dgm:prSet presAssocID="{6304BA73-A985-4A27-9166-D3A26DF71949}" presName="aSpace" presStyleCnt="0"/>
      <dgm:spPr/>
    </dgm:pt>
    <dgm:pt modelId="{B6C739DE-9844-4743-A957-4C7E67D076FB}" type="pres">
      <dgm:prSet presAssocID="{CE4FC995-FE47-45AF-8138-45E6768AF20C}" presName="aNode" presStyleLbl="fgAcc1" presStyleIdx="2" presStyleCnt="5" custScaleX="133048" custLinFactY="22621" custLinFactNeighborX="-31402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C4A2E3-0244-4526-8306-6571ECC357D7}" type="pres">
      <dgm:prSet presAssocID="{CE4FC995-FE47-45AF-8138-45E6768AF20C}" presName="aSpace" presStyleCnt="0"/>
      <dgm:spPr/>
    </dgm:pt>
    <dgm:pt modelId="{152CCC81-E39C-4B12-A34E-F90809EFDC88}" type="pres">
      <dgm:prSet presAssocID="{53803BF6-5908-4EDC-BA0A-B4AF9373C81A}" presName="aNode" presStyleLbl="fgAcc1" presStyleIdx="3" presStyleCnt="5" custScaleX="159248" custLinFactY="44494" custLinFactNeighborX="-31424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950D4B-3547-4570-9B3F-1380F32116A1}" type="pres">
      <dgm:prSet presAssocID="{53803BF6-5908-4EDC-BA0A-B4AF9373C81A}" presName="aSpace" presStyleCnt="0"/>
      <dgm:spPr/>
    </dgm:pt>
    <dgm:pt modelId="{2F8421FE-FD55-4886-BCDE-DC3A3BE1ADB9}" type="pres">
      <dgm:prSet presAssocID="{00282CB6-FCB6-44CE-ABFE-BDC9542FA4A3}" presName="aNode" presStyleLbl="fgAcc1" presStyleIdx="4" presStyleCnt="5" custScaleX="196637" custLinFactY="54923" custLinFactNeighborX="-32286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1EBCE0-0BD1-475D-9E27-0B8016FBAACC}" type="pres">
      <dgm:prSet presAssocID="{00282CB6-FCB6-44CE-ABFE-BDC9542FA4A3}" presName="aSpace" presStyleCnt="0"/>
      <dgm:spPr/>
    </dgm:pt>
  </dgm:ptLst>
  <dgm:cxnLst>
    <dgm:cxn modelId="{32B85EB3-CCD7-4EDB-AE40-3DFF168DFB06}" type="presOf" srcId="{B6F9B0CE-17C2-4424-8390-743C0EA2CF61}" destId="{A3187F5E-E9B2-44EC-B556-7A58B17E6F3B}" srcOrd="0" destOrd="0" presId="urn:microsoft.com/office/officeart/2005/8/layout/pyramid2"/>
    <dgm:cxn modelId="{5FFF8ED1-B50C-44D1-ACB3-69CF0EA976B2}" srcId="{CC05265E-FB59-408F-A9E9-50BF2E11B296}" destId="{00282CB6-FCB6-44CE-ABFE-BDC9542FA4A3}" srcOrd="4" destOrd="0" parTransId="{40852E94-3447-4B7F-B5C8-A2AF67316F27}" sibTransId="{D1D8E9AC-9902-41BA-B866-D6E9D6EBC778}"/>
    <dgm:cxn modelId="{2AFB375D-1D9D-470F-8331-94E02A2C85F9}" type="presOf" srcId="{00282CB6-FCB6-44CE-ABFE-BDC9542FA4A3}" destId="{2F8421FE-FD55-4886-BCDE-DC3A3BE1ADB9}" srcOrd="0" destOrd="0" presId="urn:microsoft.com/office/officeart/2005/8/layout/pyramid2"/>
    <dgm:cxn modelId="{DB5948A9-DB7E-4B95-87FF-7796E78415CD}" srcId="{CC05265E-FB59-408F-A9E9-50BF2E11B296}" destId="{53803BF6-5908-4EDC-BA0A-B4AF9373C81A}" srcOrd="3" destOrd="0" parTransId="{37A834DF-3A6D-44B6-BB65-6F49E29613D6}" sibTransId="{FE54A25E-04D2-4AA1-98F6-1A911BDACDB1}"/>
    <dgm:cxn modelId="{32D75149-6DC3-4D93-BE29-B128A627B8FF}" srcId="{CC05265E-FB59-408F-A9E9-50BF2E11B296}" destId="{B6F9B0CE-17C2-4424-8390-743C0EA2CF61}" srcOrd="0" destOrd="0" parTransId="{5044D9E5-059D-415E-9A31-57AA2A03271A}" sibTransId="{6DBACB77-F1AF-4154-A61C-FE6344973893}"/>
    <dgm:cxn modelId="{D99807E9-2990-4AD6-9076-0126A1D2F2D4}" type="presOf" srcId="{6304BA73-A985-4A27-9166-D3A26DF71949}" destId="{4B371D1A-2B23-47AB-AB2C-1FA8B7021BCA}" srcOrd="0" destOrd="0" presId="urn:microsoft.com/office/officeart/2005/8/layout/pyramid2"/>
    <dgm:cxn modelId="{AFDA9B13-53F3-46ED-8D99-09AFD08143AD}" srcId="{CC05265E-FB59-408F-A9E9-50BF2E11B296}" destId="{CE4FC995-FE47-45AF-8138-45E6768AF20C}" srcOrd="2" destOrd="0" parTransId="{0254D28D-37F1-4AEC-B672-0FC6DD2AFEF8}" sibTransId="{2ADDB1D2-7290-4909-B945-746A9E16B758}"/>
    <dgm:cxn modelId="{C466AEF5-2167-4D2B-8F91-7315A4D9A723}" srcId="{CC05265E-FB59-408F-A9E9-50BF2E11B296}" destId="{6304BA73-A985-4A27-9166-D3A26DF71949}" srcOrd="1" destOrd="0" parTransId="{157753B1-D429-47AB-AEAE-2E207CFA376F}" sibTransId="{D1CF9E7E-60C2-403A-8FFE-D0604F22E944}"/>
    <dgm:cxn modelId="{0C6C6FD6-1E18-42C2-9EE3-47391A4AF23C}" type="presOf" srcId="{53803BF6-5908-4EDC-BA0A-B4AF9373C81A}" destId="{152CCC81-E39C-4B12-A34E-F90809EFDC88}" srcOrd="0" destOrd="0" presId="urn:microsoft.com/office/officeart/2005/8/layout/pyramid2"/>
    <dgm:cxn modelId="{CB7D9277-B7A8-4971-B8CA-25C0BA364B83}" type="presOf" srcId="{CE4FC995-FE47-45AF-8138-45E6768AF20C}" destId="{B6C739DE-9844-4743-A957-4C7E67D076FB}" srcOrd="0" destOrd="0" presId="urn:microsoft.com/office/officeart/2005/8/layout/pyramid2"/>
    <dgm:cxn modelId="{18347615-7EF1-4182-932D-BCEC44CA130F}" type="presOf" srcId="{CC05265E-FB59-408F-A9E9-50BF2E11B296}" destId="{9E3B012D-B09F-48F6-B019-6DFAFFCB8EB4}" srcOrd="0" destOrd="0" presId="urn:microsoft.com/office/officeart/2005/8/layout/pyramid2"/>
    <dgm:cxn modelId="{FC8B5C14-4909-48C5-879E-94326759F0FA}" type="presParOf" srcId="{9E3B012D-B09F-48F6-B019-6DFAFFCB8EB4}" destId="{17C36BC8-7203-4F3C-8A78-7C095875E466}" srcOrd="0" destOrd="0" presId="urn:microsoft.com/office/officeart/2005/8/layout/pyramid2"/>
    <dgm:cxn modelId="{C216ECC6-DEB6-47E3-A91F-22B0DFF18D4E}" type="presParOf" srcId="{9E3B012D-B09F-48F6-B019-6DFAFFCB8EB4}" destId="{D228606F-A2B0-4CD9-9764-52CA726334E5}" srcOrd="1" destOrd="0" presId="urn:microsoft.com/office/officeart/2005/8/layout/pyramid2"/>
    <dgm:cxn modelId="{37C253C9-8C68-411C-8BFE-CBD334F53091}" type="presParOf" srcId="{D228606F-A2B0-4CD9-9764-52CA726334E5}" destId="{A3187F5E-E9B2-44EC-B556-7A58B17E6F3B}" srcOrd="0" destOrd="0" presId="urn:microsoft.com/office/officeart/2005/8/layout/pyramid2"/>
    <dgm:cxn modelId="{7DA36D0F-405E-40C4-9F1D-67842F49A5BC}" type="presParOf" srcId="{D228606F-A2B0-4CD9-9764-52CA726334E5}" destId="{18D9C0A0-8231-4D15-B53F-99E3FB4161CD}" srcOrd="1" destOrd="0" presId="urn:microsoft.com/office/officeart/2005/8/layout/pyramid2"/>
    <dgm:cxn modelId="{B58D3873-BD50-4C60-A9CF-FCF6BDE8F802}" type="presParOf" srcId="{D228606F-A2B0-4CD9-9764-52CA726334E5}" destId="{4B371D1A-2B23-47AB-AB2C-1FA8B7021BCA}" srcOrd="2" destOrd="0" presId="urn:microsoft.com/office/officeart/2005/8/layout/pyramid2"/>
    <dgm:cxn modelId="{E7D13190-020D-4D20-B535-4517A95FA860}" type="presParOf" srcId="{D228606F-A2B0-4CD9-9764-52CA726334E5}" destId="{8616DE29-9BE7-446B-A22D-018FD9E7B45F}" srcOrd="3" destOrd="0" presId="urn:microsoft.com/office/officeart/2005/8/layout/pyramid2"/>
    <dgm:cxn modelId="{31DF24EE-D92D-4661-B439-CF0C937B9A18}" type="presParOf" srcId="{D228606F-A2B0-4CD9-9764-52CA726334E5}" destId="{B6C739DE-9844-4743-A957-4C7E67D076FB}" srcOrd="4" destOrd="0" presId="urn:microsoft.com/office/officeart/2005/8/layout/pyramid2"/>
    <dgm:cxn modelId="{80445495-FDB8-484F-B6AB-BD768391A293}" type="presParOf" srcId="{D228606F-A2B0-4CD9-9764-52CA726334E5}" destId="{2CC4A2E3-0244-4526-8306-6571ECC357D7}" srcOrd="5" destOrd="0" presId="urn:microsoft.com/office/officeart/2005/8/layout/pyramid2"/>
    <dgm:cxn modelId="{24557990-C5DE-4569-88A2-B93508F5CB70}" type="presParOf" srcId="{D228606F-A2B0-4CD9-9764-52CA726334E5}" destId="{152CCC81-E39C-4B12-A34E-F90809EFDC88}" srcOrd="6" destOrd="0" presId="urn:microsoft.com/office/officeart/2005/8/layout/pyramid2"/>
    <dgm:cxn modelId="{FE1951EA-ED3E-49EA-BFA0-A14F929E4C47}" type="presParOf" srcId="{D228606F-A2B0-4CD9-9764-52CA726334E5}" destId="{90950D4B-3547-4570-9B3F-1380F32116A1}" srcOrd="7" destOrd="0" presId="urn:microsoft.com/office/officeart/2005/8/layout/pyramid2"/>
    <dgm:cxn modelId="{CC53C008-AD65-47E6-B85D-CE7BCDDA54A5}" type="presParOf" srcId="{D228606F-A2B0-4CD9-9764-52CA726334E5}" destId="{2F8421FE-FD55-4886-BCDE-DC3A3BE1ADB9}" srcOrd="8" destOrd="0" presId="urn:microsoft.com/office/officeart/2005/8/layout/pyramid2"/>
    <dgm:cxn modelId="{9B1CCC00-43E1-40C4-8936-03CBF2A1A945}" type="presParOf" srcId="{D228606F-A2B0-4CD9-9764-52CA726334E5}" destId="{9E1EBCE0-0BD1-475D-9E27-0B8016FBAACC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C36BC8-7203-4F3C-8A78-7C095875E466}">
      <dsp:nvSpPr>
        <dsp:cNvPr id="0" name=""/>
        <dsp:cNvSpPr/>
      </dsp:nvSpPr>
      <dsp:spPr>
        <a:xfrm>
          <a:off x="221431" y="0"/>
          <a:ext cx="8242042" cy="579544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3187F5E-E9B2-44EC-B556-7A58B17E6F3B}">
      <dsp:nvSpPr>
        <dsp:cNvPr id="0" name=""/>
        <dsp:cNvSpPr/>
      </dsp:nvSpPr>
      <dsp:spPr>
        <a:xfrm>
          <a:off x="2523654" y="699859"/>
          <a:ext cx="3237202" cy="82403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3000" b="1" kern="1200" dirty="0">
              <a:solidFill>
                <a:srgbClr val="C00000"/>
              </a:solidFill>
              <a:latin typeface="Monotype Corsiva" panose="03010101010201010101" pitchFamily="66" charset="0"/>
              <a:ea typeface="+mn-ea"/>
              <a:cs typeface="+mn-cs"/>
            </a:rPr>
            <a:t>5. Потребность в самореализации</a:t>
          </a:r>
        </a:p>
      </dsp:txBody>
      <dsp:txXfrm>
        <a:off x="2563880" y="740085"/>
        <a:ext cx="3156750" cy="743587"/>
      </dsp:txXfrm>
    </dsp:sp>
    <dsp:sp modelId="{4B371D1A-2B23-47AB-AB2C-1FA8B7021BCA}">
      <dsp:nvSpPr>
        <dsp:cNvPr id="0" name=""/>
        <dsp:cNvSpPr/>
      </dsp:nvSpPr>
      <dsp:spPr>
        <a:xfrm>
          <a:off x="1971124" y="1712842"/>
          <a:ext cx="4275284" cy="82403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3000" b="1" kern="1200" dirty="0">
              <a:solidFill>
                <a:srgbClr val="C00000"/>
              </a:solidFill>
              <a:latin typeface="Monotype Corsiva" panose="03010101010201010101" pitchFamily="66" charset="0"/>
              <a:ea typeface="+mn-ea"/>
              <a:cs typeface="+mn-cs"/>
            </a:rPr>
            <a:t>4. Потребность в уважении </a:t>
          </a:r>
        </a:p>
      </dsp:txBody>
      <dsp:txXfrm>
        <a:off x="2011350" y="1753068"/>
        <a:ext cx="4194832" cy="743587"/>
      </dsp:txXfrm>
    </dsp:sp>
    <dsp:sp modelId="{B6C739DE-9844-4743-A957-4C7E67D076FB}">
      <dsp:nvSpPr>
        <dsp:cNvPr id="0" name=""/>
        <dsp:cNvSpPr/>
      </dsp:nvSpPr>
      <dsp:spPr>
        <a:xfrm>
          <a:off x="1728715" y="2723608"/>
          <a:ext cx="5011966" cy="82403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3000" b="1" kern="1200" dirty="0">
              <a:solidFill>
                <a:srgbClr val="C00000"/>
              </a:solidFill>
              <a:latin typeface="Monotype Corsiva" panose="03010101010201010101" pitchFamily="66" charset="0"/>
              <a:ea typeface="+mn-ea"/>
              <a:cs typeface="+mn-cs"/>
            </a:rPr>
            <a:t>3. Потребность </a:t>
          </a:r>
        </a:p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3000" b="1" kern="1200" dirty="0">
              <a:solidFill>
                <a:srgbClr val="C00000"/>
              </a:solidFill>
              <a:latin typeface="Monotype Corsiva" panose="03010101010201010101" pitchFamily="66" charset="0"/>
              <a:ea typeface="+mn-ea"/>
              <a:cs typeface="+mn-cs"/>
            </a:rPr>
            <a:t>в социальной общности</a:t>
          </a:r>
        </a:p>
      </dsp:txBody>
      <dsp:txXfrm>
        <a:off x="1768941" y="2763834"/>
        <a:ext cx="4931514" cy="743587"/>
      </dsp:txXfrm>
    </dsp:sp>
    <dsp:sp modelId="{152CCC81-E39C-4B12-A34E-F90809EFDC88}">
      <dsp:nvSpPr>
        <dsp:cNvPr id="0" name=""/>
        <dsp:cNvSpPr/>
      </dsp:nvSpPr>
      <dsp:spPr>
        <a:xfrm>
          <a:off x="1234404" y="3830894"/>
          <a:ext cx="5998929" cy="82403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b="1" kern="1200" dirty="0">
              <a:solidFill>
                <a:schemeClr val="tx1"/>
              </a:solidFill>
              <a:latin typeface="Monotype Corsiva" panose="03010101010201010101" pitchFamily="66" charset="0"/>
              <a:ea typeface="+mn-ea"/>
              <a:cs typeface="+mn-cs"/>
            </a:rPr>
            <a:t>2. Потребность в безопасности</a:t>
          </a:r>
        </a:p>
      </dsp:txBody>
      <dsp:txXfrm>
        <a:off x="1274630" y="3871120"/>
        <a:ext cx="5918477" cy="743587"/>
      </dsp:txXfrm>
    </dsp:sp>
    <dsp:sp modelId="{2F8421FE-FD55-4886-BCDE-DC3A3BE1ADB9}">
      <dsp:nvSpPr>
        <dsp:cNvPr id="0" name=""/>
        <dsp:cNvSpPr/>
      </dsp:nvSpPr>
      <dsp:spPr>
        <a:xfrm>
          <a:off x="497704" y="4843877"/>
          <a:ext cx="7407386" cy="82403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>
              <a:solidFill>
                <a:schemeClr val="tx1"/>
              </a:solidFill>
              <a:latin typeface="Monotype Corsiva" panose="03010101010201010101" pitchFamily="66" charset="0"/>
              <a:ea typeface="+mn-ea"/>
              <a:cs typeface="+mn-cs"/>
            </a:rPr>
            <a:t>1. Физиологические потребности</a:t>
          </a:r>
        </a:p>
      </dsp:txBody>
      <dsp:txXfrm>
        <a:off x="537930" y="4884103"/>
        <a:ext cx="7326934" cy="7435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2082-C36F-48F8-AF33-88AF1564B80C}" type="datetimeFigureOut">
              <a:rPr lang="ru-RU" smtClean="0"/>
              <a:pPr/>
              <a:t>04.09.2022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01D34-7D1A-4F12-AC5B-28699FD11E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312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2082-C36F-48F8-AF33-88AF1564B80C}" type="datetimeFigureOut">
              <a:rPr lang="ru-RU" smtClean="0"/>
              <a:pPr/>
              <a:t>04.09.2022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01D34-7D1A-4F12-AC5B-28699FD11E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0235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2082-C36F-48F8-AF33-88AF1564B80C}" type="datetimeFigureOut">
              <a:rPr lang="ru-RU" smtClean="0"/>
              <a:pPr/>
              <a:t>04.09.2022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01D34-7D1A-4F12-AC5B-28699FD11E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886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2082-C36F-48F8-AF33-88AF1564B80C}" type="datetimeFigureOut">
              <a:rPr lang="ru-RU" smtClean="0"/>
              <a:pPr/>
              <a:t>04.09.2022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01D34-7D1A-4F12-AC5B-28699FD11E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919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2082-C36F-48F8-AF33-88AF1564B80C}" type="datetimeFigureOut">
              <a:rPr lang="ru-RU" smtClean="0"/>
              <a:pPr/>
              <a:t>04.09.2022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01D34-7D1A-4F12-AC5B-28699FD11E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125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2082-C36F-48F8-AF33-88AF1564B80C}" type="datetimeFigureOut">
              <a:rPr lang="ru-RU" smtClean="0"/>
              <a:pPr/>
              <a:t>04.09.2022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01D34-7D1A-4F12-AC5B-28699FD11E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822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2082-C36F-48F8-AF33-88AF1564B80C}" type="datetimeFigureOut">
              <a:rPr lang="ru-RU" smtClean="0"/>
              <a:pPr/>
              <a:t>04.09.2022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01D34-7D1A-4F12-AC5B-28699FD11E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147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2082-C36F-48F8-AF33-88AF1564B80C}" type="datetimeFigureOut">
              <a:rPr lang="ru-RU" smtClean="0"/>
              <a:pPr/>
              <a:t>04.09.2022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01D34-7D1A-4F12-AC5B-28699FD11E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067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2082-C36F-48F8-AF33-88AF1564B80C}" type="datetimeFigureOut">
              <a:rPr lang="ru-RU" smtClean="0"/>
              <a:pPr/>
              <a:t>04.09.2022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01D34-7D1A-4F12-AC5B-28699FD11E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24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2082-C36F-48F8-AF33-88AF1564B80C}" type="datetimeFigureOut">
              <a:rPr lang="ru-RU" smtClean="0"/>
              <a:pPr/>
              <a:t>04.09.2022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01D34-7D1A-4F12-AC5B-28699FD11E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951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2082-C36F-48F8-AF33-88AF1564B80C}" type="datetimeFigureOut">
              <a:rPr lang="ru-RU" smtClean="0"/>
              <a:pPr/>
              <a:t>04.09.2022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01D34-7D1A-4F12-AC5B-28699FD11E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210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64A2082-C36F-48F8-AF33-88AF1564B80C}" type="datetimeFigureOut">
              <a:rPr lang="ru-RU" smtClean="0"/>
              <a:pPr/>
              <a:t>04.09.2022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11201D34-7D1A-4F12-AC5B-28699FD11E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199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1886" y="1202375"/>
            <a:ext cx="8647611" cy="2942032"/>
          </a:xfrm>
        </p:spPr>
        <p:txBody>
          <a:bodyPr>
            <a:normAutofit/>
          </a:bodyPr>
          <a:lstStyle/>
          <a:p>
            <a:r>
              <a:rPr lang="ru-RU" sz="6000" b="1" dirty="0">
                <a:solidFill>
                  <a:srgbClr val="6600CC"/>
                </a:solidFill>
              </a:rPr>
              <a:t>СЕМЕЙНЫЕ</a:t>
            </a:r>
            <a:r>
              <a:rPr lang="ru-RU" sz="6000" b="1" dirty="0">
                <a:solidFill>
                  <a:schemeClr val="bg1"/>
                </a:solidFill>
              </a:rPr>
              <a:t> потребности </a:t>
            </a:r>
            <a:r>
              <a:rPr lang="ru-RU" sz="6000" b="1" dirty="0">
                <a:solidFill>
                  <a:srgbClr val="6600CC"/>
                </a:solidFill>
              </a:rPr>
              <a:t>и </a:t>
            </a:r>
            <a:r>
              <a:rPr lang="ru-RU" sz="6000" b="1" dirty="0">
                <a:solidFill>
                  <a:schemeClr val="bg1"/>
                </a:solidFill>
              </a:rPr>
              <a:t/>
            </a:r>
            <a:br>
              <a:rPr lang="ru-RU" sz="6000" b="1" dirty="0">
                <a:solidFill>
                  <a:schemeClr val="bg1"/>
                </a:solidFill>
              </a:rPr>
            </a:br>
            <a:r>
              <a:rPr lang="ru-RU" sz="6000" b="1" dirty="0">
                <a:solidFill>
                  <a:srgbClr val="6600CC"/>
                </a:solidFill>
              </a:rPr>
              <a:t>ЛИЧНЫЕ</a:t>
            </a:r>
            <a:r>
              <a:rPr lang="ru-RU" sz="6000" b="1" dirty="0">
                <a:solidFill>
                  <a:schemeClr val="bg1"/>
                </a:solidFill>
              </a:rPr>
              <a:t> ресурсы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6872" y="4814212"/>
            <a:ext cx="7315200" cy="914400"/>
          </a:xfrm>
        </p:spPr>
        <p:txBody>
          <a:bodyPr>
            <a:normAutofit/>
          </a:bodyPr>
          <a:lstStyle/>
          <a:p>
            <a:r>
              <a:rPr lang="ru-RU" sz="5400" b="1" dirty="0">
                <a:solidFill>
                  <a:schemeClr val="tx1"/>
                </a:solidFill>
                <a:latin typeface="Monotype Corsiva" panose="03010101010201010101" pitchFamily="66" charset="0"/>
              </a:rPr>
              <a:t>Встреча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270608" y="4814212"/>
            <a:ext cx="29213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Родительская </a:t>
            </a:r>
          </a:p>
          <a:p>
            <a:r>
              <a:rPr lang="ru-RU" sz="40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академия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3954" y="3839769"/>
            <a:ext cx="3142633" cy="49611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0609" y="1872181"/>
            <a:ext cx="2921391" cy="2489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522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23837"/>
            <a:ext cx="3409627" cy="4601183"/>
          </a:xfrm>
        </p:spPr>
        <p:txBody>
          <a:bodyPr/>
          <a:lstStyle/>
          <a:p>
            <a:r>
              <a:rPr lang="ru-RU" b="1" dirty="0"/>
              <a:t>ЧТО </a:t>
            </a:r>
            <a:br>
              <a:rPr lang="ru-RU" b="1" dirty="0"/>
            </a:br>
            <a:r>
              <a:rPr lang="ru-RU" sz="3400" b="1" dirty="0"/>
              <a:t>ПОДКАШИВАЕТ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«конструкцию дома»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09627" y="339634"/>
            <a:ext cx="8782373" cy="629629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ru-RU" sz="4000" dirty="0">
                <a:solidFill>
                  <a:schemeClr val="tx1"/>
                </a:solidFill>
                <a:latin typeface="Monotype Corsiva" panose="03010101010201010101" pitchFamily="66" charset="0"/>
              </a:rPr>
              <a:t>грубая критика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ru-RU" sz="4000" dirty="0">
                <a:solidFill>
                  <a:schemeClr val="tx1"/>
                </a:solidFill>
                <a:latin typeface="Monotype Corsiva" panose="03010101010201010101" pitchFamily="66" charset="0"/>
              </a:rPr>
              <a:t>акцент на уязвимые места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ru-RU" sz="4000" dirty="0">
                <a:solidFill>
                  <a:schemeClr val="tx1"/>
                </a:solidFill>
                <a:latin typeface="Monotype Corsiva" panose="03010101010201010101" pitchFamily="66" charset="0"/>
              </a:rPr>
              <a:t>стена молчания, игнорирование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ru-RU" sz="4000" dirty="0">
                <a:solidFill>
                  <a:schemeClr val="tx1"/>
                </a:solidFill>
                <a:latin typeface="Monotype Corsiva" panose="03010101010201010101" pitchFamily="66" charset="0"/>
              </a:rPr>
              <a:t>ядовитые мысли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ru-RU" sz="4000" dirty="0">
                <a:solidFill>
                  <a:schemeClr val="tx1"/>
                </a:solidFill>
                <a:latin typeface="Monotype Corsiva" panose="03010101010201010101" pitchFamily="66" charset="0"/>
              </a:rPr>
              <a:t>эмоции, которые берут верх над разумом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ru-RU" sz="4000" dirty="0">
                <a:solidFill>
                  <a:schemeClr val="tx1"/>
                </a:solidFill>
                <a:latin typeface="Monotype Corsiva" panose="03010101010201010101" pitchFamily="66" charset="0"/>
              </a:rPr>
              <a:t>установка на «во что бы то не стало…»</a:t>
            </a:r>
          </a:p>
        </p:txBody>
      </p:sp>
    </p:spTree>
    <p:extLst>
      <p:ext uri="{BB962C8B-B14F-4D97-AF65-F5344CB8AC3E}">
        <p14:creationId xmlns:p14="http://schemas.microsoft.com/office/powerpoint/2010/main" val="292700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23837"/>
            <a:ext cx="3409627" cy="4601183"/>
          </a:xfrm>
        </p:spPr>
        <p:txBody>
          <a:bodyPr/>
          <a:lstStyle/>
          <a:p>
            <a:r>
              <a:rPr lang="ru-RU" b="1" dirty="0"/>
              <a:t>ЧТО </a:t>
            </a:r>
            <a:br>
              <a:rPr lang="ru-RU" b="1" dirty="0"/>
            </a:br>
            <a:r>
              <a:rPr lang="ru-RU" b="1" dirty="0"/>
              <a:t>ПОМОГАЕТ</a:t>
            </a:r>
            <a:r>
              <a:rPr lang="ru-RU" b="1"/>
              <a:t/>
            </a:r>
            <a:br>
              <a:rPr lang="ru-RU" b="1"/>
            </a:br>
            <a:r>
              <a:rPr lang="ru-RU" b="1"/>
              <a:t>выстраивать </a:t>
            </a:r>
            <a:br>
              <a:rPr lang="ru-RU" b="1"/>
            </a:br>
            <a:r>
              <a:rPr lang="ru-RU" b="1"/>
              <a:t>и </a:t>
            </a:r>
            <a:br>
              <a:rPr lang="ru-RU" b="1"/>
            </a:br>
            <a:r>
              <a:rPr lang="ru-RU" b="1"/>
              <a:t>поддерживать </a:t>
            </a:r>
            <a:r>
              <a:rPr lang="ru-RU" b="1" dirty="0"/>
              <a:t>«конструкцию дома»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09627" y="339634"/>
            <a:ext cx="8782373" cy="6296297"/>
          </a:xfrm>
        </p:spPr>
        <p:txBody>
          <a:bodyPr>
            <a:normAutofit fontScale="92500"/>
          </a:bodyPr>
          <a:lstStyle/>
          <a:p>
            <a:pPr fontAlgn="t"/>
            <a:r>
              <a:rPr lang="ru-RU" sz="4000" dirty="0">
                <a:solidFill>
                  <a:schemeClr val="tx1"/>
                </a:solidFill>
                <a:latin typeface="Monotype Corsiva" panose="03010101010201010101" pitchFamily="66" charset="0"/>
              </a:rPr>
              <a:t>общаемся без обвинений, ярлыков и оскорблений (исключить «всегда», никогда»)</a:t>
            </a:r>
          </a:p>
          <a:p>
            <a:pPr fontAlgn="t"/>
            <a:r>
              <a:rPr lang="ru-RU" sz="4000" dirty="0">
                <a:solidFill>
                  <a:schemeClr val="tx1"/>
                </a:solidFill>
                <a:latin typeface="Monotype Corsiva" panose="03010101010201010101" pitchFamily="66" charset="0"/>
              </a:rPr>
              <a:t>искореняем неконструктивную критику </a:t>
            </a:r>
          </a:p>
          <a:p>
            <a:r>
              <a:rPr lang="ru-RU" sz="4000" dirty="0">
                <a:solidFill>
                  <a:schemeClr val="tx1"/>
                </a:solidFill>
                <a:latin typeface="Monotype Corsiva" panose="03010101010201010101" pitchFamily="66" charset="0"/>
              </a:rPr>
              <a:t>открыто обсуждаем проблемы</a:t>
            </a:r>
          </a:p>
          <a:p>
            <a:r>
              <a:rPr lang="ru-RU" sz="4000" dirty="0">
                <a:solidFill>
                  <a:schemeClr val="tx1"/>
                </a:solidFill>
                <a:latin typeface="Monotype Corsiva" panose="03010101010201010101" pitchFamily="66" charset="0"/>
              </a:rPr>
              <a:t>не подогреваем гнев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ru-RU" sz="4000" dirty="0">
                <a:solidFill>
                  <a:schemeClr val="tx1"/>
                </a:solidFill>
                <a:latin typeface="Monotype Corsiva" panose="03010101010201010101" pitchFamily="66" charset="0"/>
              </a:rPr>
              <a:t>ищем друг в друге то, что вас объединяет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ru-RU" sz="4000" dirty="0">
                <a:solidFill>
                  <a:schemeClr val="tx1"/>
                </a:solidFill>
                <a:latin typeface="Monotype Corsiva" panose="03010101010201010101" pitchFamily="66" charset="0"/>
              </a:rPr>
              <a:t>перестаем перевоспитывать друг друга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ru-RU" sz="4000" dirty="0">
                <a:solidFill>
                  <a:schemeClr val="tx1"/>
                </a:solidFill>
                <a:latin typeface="Monotype Corsiva" panose="03010101010201010101" pitchFamily="66" charset="0"/>
              </a:rPr>
              <a:t>не строим завышенных ожиданий, от которых возникают конфликты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ru-RU" sz="4000" dirty="0">
                <a:solidFill>
                  <a:schemeClr val="tx1"/>
                </a:solidFill>
                <a:latin typeface="Monotype Corsiva" panose="03010101010201010101" pitchFamily="66" charset="0"/>
              </a:rPr>
              <a:t>избавляемся от пессимистического шаблона</a:t>
            </a:r>
          </a:p>
        </p:txBody>
      </p:sp>
    </p:spTree>
    <p:extLst>
      <p:ext uri="{BB962C8B-B14F-4D97-AF65-F5344CB8AC3E}">
        <p14:creationId xmlns:p14="http://schemas.microsoft.com/office/powerpoint/2010/main" val="292700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С </a:t>
            </a:r>
            <a:br>
              <a:rPr lang="ru-RU" b="1" dirty="0"/>
            </a:br>
            <a:r>
              <a:rPr lang="ru-RU" b="1" dirty="0"/>
              <a:t>ЧЕГО </a:t>
            </a:r>
            <a:br>
              <a:rPr lang="ru-RU" b="1" dirty="0"/>
            </a:br>
            <a:r>
              <a:rPr lang="ru-RU" b="1" dirty="0"/>
              <a:t>НАЧАТЬ?..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643952" y="339634"/>
            <a:ext cx="7903614" cy="6296297"/>
          </a:xfrm>
        </p:spPr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ru-RU" sz="3800" dirty="0">
                <a:solidFill>
                  <a:schemeClr val="tx1"/>
                </a:solidFill>
                <a:latin typeface="Monotype Corsiva" panose="03010101010201010101" pitchFamily="66" charset="0"/>
              </a:rPr>
              <a:t>проанализировать  повторяющиеся события вашей жизни; 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ru-RU" sz="3700" dirty="0">
                <a:solidFill>
                  <a:schemeClr val="tx1"/>
                </a:solidFill>
                <a:latin typeface="Monotype Corsiva" panose="03010101010201010101" pitchFamily="66" charset="0"/>
              </a:rPr>
              <a:t>определить свое отношение к ним;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ru-RU" sz="3800" dirty="0">
                <a:solidFill>
                  <a:schemeClr val="tx1"/>
                </a:solidFill>
                <a:latin typeface="Monotype Corsiva" panose="03010101010201010101" pitchFamily="66" charset="0"/>
              </a:rPr>
              <a:t>приглядеться к себе: обратить внимание на свою типичную манеру речи, лексику, мимику, жесты, и т.д., а также выбираемые тактики</a:t>
            </a:r>
            <a:r>
              <a:rPr lang="en-US" sz="3800" dirty="0">
                <a:solidFill>
                  <a:schemeClr val="tx1"/>
                </a:solidFill>
                <a:latin typeface="Monotype Corsiva" panose="03010101010201010101" pitchFamily="66" charset="0"/>
              </a:rPr>
              <a:t>/ </a:t>
            </a:r>
            <a:r>
              <a:rPr lang="ru-RU" sz="3800" dirty="0">
                <a:solidFill>
                  <a:schemeClr val="tx1"/>
                </a:solidFill>
                <a:latin typeface="Monotype Corsiva" panose="03010101010201010101" pitchFamily="66" charset="0"/>
              </a:rPr>
              <a:t>стратегию реагирования и поведения;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ru-RU" sz="3800" dirty="0">
                <a:solidFill>
                  <a:schemeClr val="tx1"/>
                </a:solidFill>
                <a:latin typeface="Monotype Corsiva" panose="03010101010201010101" pitchFamily="66" charset="0"/>
              </a:rPr>
              <a:t>установить причинно-следственную связь в конкретной ситуации: взаимосвязь между поведением и результатом;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ru-RU" sz="3800" dirty="0">
                <a:solidFill>
                  <a:schemeClr val="tx1"/>
                </a:solidFill>
                <a:latin typeface="Monotype Corsiva" panose="03010101010201010101" pitchFamily="66" charset="0"/>
              </a:rPr>
              <a:t>дать оценку, сделать выводы, пересмотреть поведение в случае неудачи.</a:t>
            </a:r>
          </a:p>
        </p:txBody>
      </p:sp>
    </p:spTree>
    <p:extLst>
      <p:ext uri="{BB962C8B-B14F-4D97-AF65-F5344CB8AC3E}">
        <p14:creationId xmlns:p14="http://schemas.microsoft.com/office/powerpoint/2010/main" val="292700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865483"/>
          </a:xfrm>
        </p:spPr>
        <p:txBody>
          <a:bodyPr>
            <a:normAutofit fontScale="90000"/>
          </a:bodyPr>
          <a:lstStyle/>
          <a:p>
            <a:pPr>
              <a:spcBef>
                <a:spcPts val="0"/>
              </a:spcBef>
            </a:pPr>
            <a:r>
              <a:rPr lang="ru-RU" sz="4000" b="1" dirty="0"/>
              <a:t>СПАСИБО </a:t>
            </a:r>
            <a:br>
              <a:rPr lang="ru-RU" sz="4000" b="1" dirty="0"/>
            </a:br>
            <a:r>
              <a:rPr lang="ru-RU" sz="4000" b="1" dirty="0"/>
              <a:t>ЗА </a:t>
            </a:r>
            <a:br>
              <a:rPr lang="ru-RU" sz="4000" b="1" dirty="0"/>
            </a:br>
            <a:r>
              <a:rPr lang="ru-RU" sz="4000" b="1" dirty="0"/>
              <a:t>УЧАСТИЕ!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>
                <a:solidFill>
                  <a:schemeClr val="tx2"/>
                </a:solidFill>
                <a:latin typeface="Monotype Corsiva" panose="03010101010201010101" pitchFamily="66" charset="0"/>
              </a:rPr>
              <a:t>С уважением, </a:t>
            </a:r>
            <a:r>
              <a:rPr lang="ru-RU" b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педагог-психолог</a:t>
            </a:r>
            <a:br>
              <a:rPr lang="ru-RU" b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</a:br>
            <a:r>
              <a:rPr lang="ru-RU" b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Т.В. </a:t>
            </a:r>
            <a:r>
              <a:rPr lang="ru-RU" b="1" dirty="0" err="1" smtClean="0">
                <a:solidFill>
                  <a:schemeClr val="tx2"/>
                </a:solidFill>
                <a:latin typeface="Monotype Corsiva" panose="03010101010201010101" pitchFamily="66" charset="0"/>
              </a:rPr>
              <a:t>Жулего</a:t>
            </a:r>
            <a:r>
              <a:rPr lang="ru-RU" b="1" dirty="0">
                <a:solidFill>
                  <a:schemeClr val="tx1"/>
                </a:solidFill>
                <a:latin typeface="Monotype Corsiva" panose="03010101010201010101" pitchFamily="66" charset="0"/>
              </a:rPr>
              <a:t/>
            </a:r>
            <a:br>
              <a:rPr lang="ru-RU" b="1" dirty="0">
                <a:solidFill>
                  <a:schemeClr val="tx1"/>
                </a:solidFill>
                <a:latin typeface="Monotype Corsiva" panose="03010101010201010101" pitchFamily="66" charset="0"/>
              </a:rPr>
            </a:br>
            <a:r>
              <a:rPr lang="ru-RU" b="1" dirty="0">
                <a:latin typeface="Monotype Corsiva" panose="03010101010201010101" pitchFamily="66" charset="0"/>
              </a:rPr>
              <a:t/>
            </a:r>
            <a:br>
              <a:rPr lang="ru-RU" b="1" dirty="0">
                <a:latin typeface="Monotype Corsiva" panose="03010101010201010101" pitchFamily="66" charset="0"/>
              </a:rPr>
            </a:br>
            <a:endParaRPr lang="ru-RU" dirty="0"/>
          </a:p>
        </p:txBody>
      </p:sp>
      <p:pic>
        <p:nvPicPr>
          <p:cNvPr id="5" name="Picture 2" descr="http://bigbigbaby.org/wp-content/uploads/2015/03/wpid-sortirovka-figur_i_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100" y="777240"/>
            <a:ext cx="7109460" cy="521208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4" name="Picture 2" descr="http://bigbigbaby.org/wp-content/uploads/2015/03/wpid-sortirovka-figur_i_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0" y="929640"/>
            <a:ext cx="7109460" cy="521208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039269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77A6116-B291-436B-A482-B7A3CA1C8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123837"/>
            <a:ext cx="3221802" cy="4601183"/>
          </a:xfrm>
        </p:spPr>
        <p:txBody>
          <a:bodyPr/>
          <a:lstStyle/>
          <a:p>
            <a:r>
              <a:rPr lang="ru-RU" b="1" dirty="0"/>
              <a:t>Составляющие успешного воспитания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CB23925-6369-4500-A487-BC66C3E478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477079"/>
            <a:ext cx="7315200" cy="5883964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sz="3500" dirty="0">
                <a:solidFill>
                  <a:schemeClr val="tx1"/>
                </a:solidFill>
                <a:latin typeface="Monotype Corsiva" panose="03010101010201010101" pitchFamily="66" charset="0"/>
              </a:rPr>
              <a:t>Наличие семьи</a:t>
            </a:r>
          </a:p>
          <a:p>
            <a:r>
              <a:rPr lang="ru-RU" sz="3500" dirty="0">
                <a:solidFill>
                  <a:schemeClr val="tx1"/>
                </a:solidFill>
                <a:latin typeface="Monotype Corsiva" panose="03010101010201010101" pitchFamily="66" charset="0"/>
              </a:rPr>
              <a:t>Безусловное принятие ребенка</a:t>
            </a:r>
          </a:p>
          <a:p>
            <a:pPr lvl="0"/>
            <a:r>
              <a:rPr lang="ru-RU" sz="3500" dirty="0">
                <a:solidFill>
                  <a:schemeClr val="tx1"/>
                </a:solidFill>
                <a:latin typeface="Monotype Corsiva" panose="03010101010201010101" pitchFamily="66" charset="0"/>
              </a:rPr>
              <a:t>Совместная деятельность родителей и детей</a:t>
            </a:r>
          </a:p>
          <a:p>
            <a:pPr lvl="0"/>
            <a:r>
              <a:rPr lang="ru-RU" sz="3500" dirty="0">
                <a:solidFill>
                  <a:schemeClr val="tx1"/>
                </a:solidFill>
                <a:latin typeface="Monotype Corsiva" panose="03010101010201010101" pitchFamily="66" charset="0"/>
              </a:rPr>
              <a:t>Межличностное общение и конструктивный подход к решению конфликтов</a:t>
            </a:r>
          </a:p>
          <a:p>
            <a:pPr lvl="0"/>
            <a:r>
              <a:rPr lang="ru-RU" sz="3500" dirty="0">
                <a:solidFill>
                  <a:schemeClr val="tx1"/>
                </a:solidFill>
                <a:latin typeface="Monotype Corsiva" panose="03010101010201010101" pitchFamily="66" charset="0"/>
              </a:rPr>
              <a:t>Единая система требований в процессе воспитания</a:t>
            </a:r>
          </a:p>
          <a:p>
            <a:r>
              <a:rPr lang="ru-RU" sz="3500" dirty="0">
                <a:solidFill>
                  <a:schemeClr val="tx1"/>
                </a:solidFill>
                <a:latin typeface="Monotype Corsiva" panose="03010101010201010101" pitchFamily="66" charset="0"/>
              </a:rPr>
              <a:t>Родительский авторитет</a:t>
            </a:r>
          </a:p>
          <a:p>
            <a:pPr lvl="0"/>
            <a:r>
              <a:rPr lang="ru-RU" sz="3500" dirty="0">
                <a:solidFill>
                  <a:srgbClr val="C00000"/>
                </a:solidFill>
                <a:latin typeface="Monotype Corsiva" panose="03010101010201010101" pitchFamily="66" charset="0"/>
              </a:rPr>
              <a:t>Благоприятный семейный климат</a:t>
            </a:r>
          </a:p>
          <a:p>
            <a:r>
              <a:rPr lang="ru-RU" sz="3500" dirty="0">
                <a:solidFill>
                  <a:srgbClr val="C00000"/>
                </a:solidFill>
                <a:latin typeface="Monotype Corsiva" panose="03010101010201010101" pitchFamily="66" charset="0"/>
              </a:rPr>
              <a:t>Реализация базовых потребностей каждого члена семьи в понимании, уважении, любви, самостоятельности, самореализации</a:t>
            </a:r>
          </a:p>
        </p:txBody>
      </p:sp>
    </p:spTree>
    <p:extLst>
      <p:ext uri="{BB962C8B-B14F-4D97-AF65-F5344CB8AC3E}">
        <p14:creationId xmlns:p14="http://schemas.microsoft.com/office/powerpoint/2010/main" val="398012830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23837"/>
            <a:ext cx="3279913" cy="4601183"/>
          </a:xfrm>
        </p:spPr>
        <p:txBody>
          <a:bodyPr/>
          <a:lstStyle/>
          <a:p>
            <a:r>
              <a:rPr lang="ru-RU" sz="2800" b="1" dirty="0"/>
              <a:t>ХАРАКТЕРИСТИКИ</a:t>
            </a:r>
            <a:r>
              <a:rPr lang="ru-RU" b="1" dirty="0"/>
              <a:t> СЕМЬИ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643952" y="717814"/>
            <a:ext cx="4435523" cy="580767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ru-RU" sz="38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 marL="0" indent="0">
              <a:buNone/>
            </a:pPr>
            <a:r>
              <a:rPr lang="ru-RU" sz="38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Критерии , определяющие самочувствие  членов семьи:</a:t>
            </a:r>
          </a:p>
          <a:p>
            <a:r>
              <a:rPr lang="ru-RU" sz="3800" dirty="0">
                <a:solidFill>
                  <a:schemeClr val="tx1"/>
                </a:solidFill>
                <a:latin typeface="Monotype Corsiva" panose="03010101010201010101" pitchFamily="66" charset="0"/>
              </a:rPr>
              <a:t>степень удовлетворенности браком супругов</a:t>
            </a:r>
          </a:p>
          <a:p>
            <a:r>
              <a:rPr lang="ru-RU" sz="3800" dirty="0">
                <a:solidFill>
                  <a:schemeClr val="tx1"/>
                </a:solidFill>
                <a:latin typeface="Monotype Corsiva" panose="03010101010201010101" pitchFamily="66" charset="0"/>
              </a:rPr>
              <a:t>возможность реализации базовых социальных потребностей, которые определяют особенности эмоциональных связей в семье и сплоченность семьи</a:t>
            </a:r>
          </a:p>
          <a:p>
            <a:r>
              <a:rPr lang="ru-RU" sz="3800" dirty="0">
                <a:solidFill>
                  <a:schemeClr val="tx1"/>
                </a:solidFill>
                <a:latin typeface="Monotype Corsiva" panose="03010101010201010101" pitchFamily="66" charset="0"/>
              </a:rPr>
              <a:t>особенности  межличностного общения</a:t>
            </a:r>
          </a:p>
          <a:p>
            <a:r>
              <a:rPr lang="ru-RU" sz="3800" dirty="0">
                <a:solidFill>
                  <a:schemeClr val="tx1"/>
                </a:solidFill>
                <a:latin typeface="Monotype Corsiva" panose="03010101010201010101" pitchFamily="66" charset="0"/>
              </a:rPr>
              <a:t>способность взрослых  членов семьи к разрешению конфликтных ситуаций</a:t>
            </a:r>
          </a:p>
          <a:p>
            <a:pPr marL="0" indent="0">
              <a:buNone/>
            </a:pPr>
            <a:endParaRPr lang="ru-RU" sz="2800" dirty="0">
              <a:latin typeface="Monotype Corsiva" panose="03010101010201010101" pitchFamily="66" charset="0"/>
            </a:endParaRPr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011" y="831731"/>
            <a:ext cx="3440291" cy="5166953"/>
          </a:xfrm>
        </p:spPr>
      </p:pic>
    </p:spTree>
    <p:extLst>
      <p:ext uri="{BB962C8B-B14F-4D97-AF65-F5344CB8AC3E}">
        <p14:creationId xmlns:p14="http://schemas.microsoft.com/office/powerpoint/2010/main" val="2559188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1123837"/>
            <a:ext cx="3359019" cy="460118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b="1" dirty="0"/>
              <a:t>«Пирамида потребностей» </a:t>
            </a:r>
            <a:br>
              <a:rPr lang="ru-RU" b="1" dirty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А. Маслоу</a:t>
            </a: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0211298"/>
              </p:ext>
            </p:extLst>
          </p:nvPr>
        </p:nvGraphicFramePr>
        <p:xfrm>
          <a:off x="3251200" y="705394"/>
          <a:ext cx="8534400" cy="5795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64877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23837"/>
            <a:ext cx="3500846" cy="4601183"/>
          </a:xfrm>
        </p:spPr>
        <p:txBody>
          <a:bodyPr/>
          <a:lstStyle/>
          <a:p>
            <a:r>
              <a:rPr lang="ru-RU" b="1" dirty="0"/>
              <a:t>САМООЦЕНКА</a:t>
            </a:r>
            <a:br>
              <a:rPr lang="ru-RU" b="1" dirty="0"/>
            </a:br>
            <a:r>
              <a:rPr lang="ru-RU" b="1" dirty="0"/>
              <a:t>удовлетворения потребностей </a:t>
            </a:r>
            <a:br>
              <a:rPr lang="ru-RU" b="1" dirty="0"/>
            </a:br>
            <a:r>
              <a:rPr lang="ru-RU" b="1" dirty="0"/>
              <a:t>в семье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5790130"/>
              </p:ext>
            </p:extLst>
          </p:nvPr>
        </p:nvGraphicFramePr>
        <p:xfrm>
          <a:off x="3713480" y="863600"/>
          <a:ext cx="8226110" cy="5172456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017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0178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0178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0178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0178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01783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801783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801783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01783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801783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</a:tblGrid>
              <a:tr h="517144">
                <a:tc>
                  <a:txBody>
                    <a:bodyPr/>
                    <a:lstStyle/>
                    <a:p>
                      <a:pPr lvl="0" algn="ctr"/>
                      <a:endParaRPr lang="ru-RU" sz="2800" b="1" kern="1200" dirty="0">
                        <a:solidFill>
                          <a:schemeClr val="tx1"/>
                        </a:solidFill>
                        <a:latin typeface="Monotype Corsiva" panose="03010101010201010101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R>
                      <a:noFill/>
                    </a:lnR>
                  </a:tcPr>
                </a:tc>
                <a:tc gridSpan="10">
                  <a:txBody>
                    <a:bodyPr/>
                    <a:lstStyle/>
                    <a:p>
                      <a:pPr lvl="0" algn="ctr"/>
                      <a:r>
                        <a:rPr lang="ru-RU" sz="2400" b="1" kern="1200" dirty="0">
                          <a:solidFill>
                            <a:srgbClr val="006600"/>
                          </a:solidFill>
                          <a:latin typeface="Monotype Corsiva" panose="03010101010201010101" pitchFamily="66" charset="0"/>
                          <a:ea typeface="+mn-ea"/>
                          <a:cs typeface="+mn-cs"/>
                        </a:rPr>
                        <a:t>Физиологические потребности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7144"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0</a:t>
                      </a:r>
                    </a:p>
                  </a:txBody>
                  <a:tcPr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1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2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3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4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5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6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7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8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9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10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1714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>
                      <a:noFill/>
                    </a:lnR>
                  </a:tcPr>
                </a:tc>
                <a:tc gridSpan="10"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2400" b="1" kern="1200" dirty="0">
                          <a:solidFill>
                            <a:srgbClr val="006600"/>
                          </a:solidFill>
                          <a:latin typeface="Monotype Corsiva" panose="03010101010201010101" pitchFamily="66" charset="0"/>
                          <a:ea typeface="+mn-ea"/>
                          <a:cs typeface="+mn-cs"/>
                        </a:rPr>
                        <a:t>Безопасность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17144"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0</a:t>
                      </a:r>
                    </a:p>
                  </a:txBody>
                  <a:tcPr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1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2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3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4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5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6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7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8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9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10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1714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>
                      <a:noFill/>
                    </a:lnR>
                  </a:tcPr>
                </a:tc>
                <a:tc gridSpan="10"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2400" b="1" kern="1200" dirty="0">
                          <a:solidFill>
                            <a:srgbClr val="006600"/>
                          </a:solidFill>
                          <a:latin typeface="Monotype Corsiva" panose="03010101010201010101" pitchFamily="66" charset="0"/>
                          <a:ea typeface="+mn-ea"/>
                          <a:cs typeface="+mn-cs"/>
                        </a:rPr>
                        <a:t>Потребность в любви и принадлежности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17144"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0</a:t>
                      </a:r>
                    </a:p>
                  </a:txBody>
                  <a:tcPr>
                    <a:lnR>
                      <a:noFill/>
                    </a:lnR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1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2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3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4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5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6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7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8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9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10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17144">
                <a:tc gridSpan="11"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2400" b="1" kern="1200" dirty="0">
                          <a:solidFill>
                            <a:srgbClr val="006600"/>
                          </a:solidFill>
                          <a:latin typeface="Monotype Corsiva" panose="03010101010201010101" pitchFamily="66" charset="0"/>
                          <a:ea typeface="+mn-ea"/>
                          <a:cs typeface="+mn-cs"/>
                        </a:rPr>
                        <a:t>Уважение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17144"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0</a:t>
                      </a:r>
                    </a:p>
                  </a:txBody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1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2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3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4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5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6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7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8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9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10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17144">
                <a:tc gridSpan="11"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2400" b="1" kern="1200" dirty="0">
                          <a:solidFill>
                            <a:srgbClr val="006600"/>
                          </a:solidFill>
                          <a:latin typeface="Monotype Corsiva" panose="03010101010201010101" pitchFamily="66" charset="0"/>
                          <a:ea typeface="+mn-ea"/>
                          <a:cs typeface="+mn-cs"/>
                        </a:rPr>
                        <a:t>Самоактуализация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17144"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0</a:t>
                      </a:r>
                    </a:p>
                  </a:txBody>
                  <a:tcPr>
                    <a:lnR>
                      <a:noFill/>
                    </a:lnR>
                    <a:lnT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1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2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3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4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5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6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7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8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9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10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>
            <a:off x="3881120" y="1869440"/>
            <a:ext cx="7985760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881120" y="188976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3901440" y="1808480"/>
            <a:ext cx="0" cy="1422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4521200" y="1818640"/>
            <a:ext cx="0" cy="1422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5334000" y="1828800"/>
            <a:ext cx="0" cy="1422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6146800" y="1808480"/>
            <a:ext cx="0" cy="1422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7010400" y="1828800"/>
            <a:ext cx="0" cy="1422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7874000" y="1879600"/>
            <a:ext cx="0" cy="2032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7894320" y="1767840"/>
            <a:ext cx="10160" cy="1625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8636000" y="1767840"/>
            <a:ext cx="0" cy="1422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10190480" y="1737360"/>
            <a:ext cx="0" cy="1422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10952480" y="1788160"/>
            <a:ext cx="0" cy="1422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9458960" y="1798320"/>
            <a:ext cx="0" cy="1422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11755120" y="1778000"/>
            <a:ext cx="0" cy="1422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3881120" y="2936240"/>
            <a:ext cx="7985760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3840480" y="6014720"/>
            <a:ext cx="7985760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3769360" y="4988560"/>
            <a:ext cx="7985760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3769360" y="3942080"/>
            <a:ext cx="7985760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3881120" y="2865120"/>
            <a:ext cx="0" cy="1422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4541520" y="2865120"/>
            <a:ext cx="0" cy="1422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5334000" y="2834640"/>
            <a:ext cx="0" cy="1422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6228080" y="2834640"/>
            <a:ext cx="0" cy="1422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7061200" y="2865120"/>
            <a:ext cx="0" cy="1422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7762240" y="2834640"/>
            <a:ext cx="0" cy="1422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11003280" y="2804160"/>
            <a:ext cx="0" cy="1422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8636000" y="2905760"/>
            <a:ext cx="0" cy="1422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9489440" y="2905760"/>
            <a:ext cx="0" cy="1422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10190480" y="2865120"/>
            <a:ext cx="0" cy="1422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11755120" y="2865120"/>
            <a:ext cx="0" cy="1422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54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ассоциации </a:t>
            </a:r>
            <a:br>
              <a:rPr lang="ru-RU" b="1" dirty="0"/>
            </a:br>
            <a:r>
              <a:rPr lang="ru-RU" b="1" dirty="0"/>
              <a:t>к образу </a:t>
            </a:r>
            <a:r>
              <a:rPr lang="ru-RU" b="1"/>
              <a:t/>
            </a:r>
            <a:br>
              <a:rPr lang="ru-RU" b="1"/>
            </a:br>
            <a:r>
              <a:rPr lang="ru-RU" b="1"/>
              <a:t/>
            </a:r>
            <a:br>
              <a:rPr lang="ru-RU" b="1"/>
            </a:br>
            <a:r>
              <a:rPr lang="ru-RU" b="1"/>
              <a:t>ДОМ</a:t>
            </a:r>
            <a:endParaRPr lang="ru-RU" b="1" dirty="0"/>
          </a:p>
        </p:txBody>
      </p:sp>
      <p:pic>
        <p:nvPicPr>
          <p:cNvPr id="4" name="Содержимое 3" descr="https://www.b17.ru/foto/uploaded/upl_1535438914_130779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153951" y="1097050"/>
            <a:ext cx="7398398" cy="4775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01539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918" y="1123837"/>
            <a:ext cx="3201481" cy="4601183"/>
          </a:xfrm>
        </p:spPr>
        <p:txBody>
          <a:bodyPr/>
          <a:lstStyle/>
          <a:p>
            <a:r>
              <a:rPr lang="ru-RU" b="1" dirty="0"/>
              <a:t>СТЕПЕНЬ</a:t>
            </a:r>
            <a:r>
              <a:rPr lang="ru-RU" dirty="0"/>
              <a:t/>
            </a:r>
            <a:br>
              <a:rPr lang="ru-RU" dirty="0"/>
            </a:br>
            <a:r>
              <a:rPr lang="ru-RU" sz="3000" b="1" dirty="0"/>
              <a:t>удовлетворения</a:t>
            </a:r>
            <a:br>
              <a:rPr lang="ru-RU" sz="3000" b="1" dirty="0"/>
            </a:br>
            <a:r>
              <a:rPr lang="ru-RU" sz="3000" b="1" dirty="0"/>
              <a:t>потребностей </a:t>
            </a:r>
            <a:br>
              <a:rPr lang="ru-RU" sz="3000" b="1" dirty="0"/>
            </a:br>
            <a:r>
              <a:rPr lang="ru-RU" sz="3000" b="1" dirty="0"/>
              <a:t>в </a:t>
            </a:r>
            <a:br>
              <a:rPr lang="ru-RU" sz="3000" b="1" dirty="0"/>
            </a:br>
            <a:r>
              <a:rPr lang="ru-RU" sz="3000" b="1" dirty="0"/>
              <a:t>конструкции «семья-дом»</a:t>
            </a:r>
            <a:br>
              <a:rPr lang="ru-RU" sz="3000" b="1" dirty="0"/>
            </a:br>
            <a:endParaRPr lang="ru-RU" sz="3000" b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774547" y="691632"/>
            <a:ext cx="7315200" cy="53805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006600"/>
                </a:solidFill>
                <a:latin typeface="Monotype Corsiva" panose="03010101010201010101" pitchFamily="66" charset="0"/>
              </a:rPr>
              <a:t>Любовь</a:t>
            </a:r>
          </a:p>
        </p:txBody>
      </p:sp>
      <p:cxnSp>
        <p:nvCxnSpPr>
          <p:cNvPr id="7" name="Прямая соединительная линия 6"/>
          <p:cNvCxnSpPr>
            <a:stCxn id="5" idx="0"/>
          </p:cNvCxnSpPr>
          <p:nvPr/>
        </p:nvCxnSpPr>
        <p:spPr>
          <a:xfrm>
            <a:off x="7432147" y="691632"/>
            <a:ext cx="0" cy="2425606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870251" y="3117238"/>
            <a:ext cx="7272670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870251" y="5695875"/>
            <a:ext cx="7272670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3870251" y="3151414"/>
            <a:ext cx="1763106" cy="3102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9868279" y="5899982"/>
            <a:ext cx="1763106" cy="3102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6600"/>
                </a:solidFill>
                <a:latin typeface="Monotype Corsiva" panose="03010101010201010101" pitchFamily="66" charset="0"/>
              </a:rPr>
              <a:t>Физиологические потребности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870251" y="5758543"/>
            <a:ext cx="1763106" cy="3102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rgbClr val="006600"/>
                </a:solidFill>
                <a:latin typeface="Monotype Corsiva" panose="03010101010201010101" pitchFamily="66" charset="0"/>
              </a:rPr>
              <a:t>Безопасность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9699551" y="3145971"/>
            <a:ext cx="1763106" cy="3102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2400" b="1" dirty="0">
                <a:solidFill>
                  <a:srgbClr val="006600"/>
                </a:solidFill>
                <a:latin typeface="Monotype Corsiva" panose="03010101010201010101" pitchFamily="66" charset="0"/>
              </a:rPr>
              <a:t>Уважение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6188530" y="272142"/>
            <a:ext cx="2645228" cy="3320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rgbClr val="006600"/>
                </a:solidFill>
                <a:latin typeface="Monotype Corsiva" panose="03010101010201010101" pitchFamily="66" charset="0"/>
              </a:rPr>
              <a:t>Самоактуализация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3695145" y="2787524"/>
            <a:ext cx="386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Monotype Corsiva" panose="03010101010201010101" pitchFamily="66" charset="0"/>
              </a:rPr>
              <a:t>10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7384040" y="2787524"/>
            <a:ext cx="2856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Monotype Corsiva" panose="03010101010201010101" pitchFamily="66" charset="0"/>
              </a:rPr>
              <a:t>0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10949599" y="2776639"/>
            <a:ext cx="386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Monotype Corsiva" panose="03010101010201010101" pitchFamily="66" charset="0"/>
              </a:rPr>
              <a:t>10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7317822" y="539233"/>
            <a:ext cx="386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Monotype Corsiva" panose="03010101010201010101" pitchFamily="66" charset="0"/>
              </a:rPr>
              <a:t>10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3744510" y="5389211"/>
            <a:ext cx="386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Monotype Corsiva" panose="03010101010201010101" pitchFamily="66" charset="0"/>
              </a:rPr>
              <a:t>10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10949979" y="5356945"/>
            <a:ext cx="386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Monotype Corsiva" panose="03010101010201010101" pitchFamily="66" charset="0"/>
              </a:rPr>
              <a:t>10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7386252" y="5326543"/>
            <a:ext cx="2856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Monotype Corsiva" panose="03010101010201010101" pitchFamily="66" charset="0"/>
              </a:rPr>
              <a:t>0</a:t>
            </a: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7529080" y="5573877"/>
            <a:ext cx="0" cy="21778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7622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анализ результатов</a:t>
            </a:r>
          </a:p>
        </p:txBody>
      </p:sp>
      <p:pic>
        <p:nvPicPr>
          <p:cNvPr id="4" name="Содержимое 3" descr="https://www.b17.ru/foto/uploaded/upl_1535438624_130779.pn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477296" y="734096"/>
            <a:ext cx="8242479" cy="5576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4801" y="61913"/>
            <a:ext cx="9359900" cy="12192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800" b="1" i="1" dirty="0">
                <a:latin typeface="Times New Roman" pitchFamily="18" charset="0"/>
              </a:rPr>
              <a:t>Современная теория </a:t>
            </a:r>
            <a:br>
              <a:rPr lang="ru-RU" sz="2800" b="1" i="1" dirty="0">
                <a:latin typeface="Times New Roman" pitchFamily="18" charset="0"/>
              </a:rPr>
            </a:br>
            <a:r>
              <a:rPr lang="ru-RU" sz="2800" b="1" i="1" dirty="0">
                <a:latin typeface="Times New Roman" pitchFamily="18" charset="0"/>
              </a:rPr>
              <a:t>«Мотивационная гигиена» Ф. Херцберга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3322982"/>
              </p:ext>
            </p:extLst>
          </p:nvPr>
        </p:nvGraphicFramePr>
        <p:xfrm>
          <a:off x="3694922" y="765110"/>
          <a:ext cx="8285268" cy="54016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72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380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37272"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>
                          <a:solidFill>
                            <a:srgbClr val="C00000"/>
                          </a:solidFill>
                          <a:latin typeface="Monotype Corsiva" panose="03010101010201010101" pitchFamily="66" charset="0"/>
                          <a:ea typeface="+mn-ea"/>
                          <a:cs typeface="+mn-cs"/>
                        </a:rPr>
                        <a:t>Пассивные</a:t>
                      </a:r>
                    </a:p>
                    <a:p>
                      <a:pPr algn="ctr"/>
                      <a:r>
                        <a:rPr lang="ru-RU" sz="2400" b="1" kern="1200" dirty="0">
                          <a:solidFill>
                            <a:srgbClr val="C00000"/>
                          </a:solidFill>
                          <a:latin typeface="Monotype Corsiva" panose="03010101010201010101" pitchFamily="66" charset="0"/>
                          <a:ea typeface="+mn-ea"/>
                          <a:cs typeface="+mn-cs"/>
                        </a:rPr>
                        <a:t>(гигиенические)</a:t>
                      </a:r>
                    </a:p>
                  </a:txBody>
                  <a:tcPr marL="121913" marR="121913" marT="45709" marB="45709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>
                          <a:solidFill>
                            <a:srgbClr val="C00000"/>
                          </a:solidFill>
                          <a:latin typeface="Monotype Corsiva" panose="03010101010201010101" pitchFamily="66" charset="0"/>
                          <a:ea typeface="+mn-ea"/>
                          <a:cs typeface="+mn-cs"/>
                        </a:rPr>
                        <a:t>Активные</a:t>
                      </a:r>
                    </a:p>
                    <a:p>
                      <a:pPr algn="ctr"/>
                      <a:r>
                        <a:rPr lang="ru-RU" sz="2000" b="1" kern="1200" dirty="0">
                          <a:solidFill>
                            <a:srgbClr val="C00000"/>
                          </a:solidFill>
                          <a:latin typeface="Monotype Corsiva" panose="03010101010201010101" pitchFamily="66" charset="0"/>
                          <a:ea typeface="+mn-ea"/>
                          <a:cs typeface="+mn-cs"/>
                        </a:rPr>
                        <a:t>(собственно  движущие </a:t>
                      </a:r>
                    </a:p>
                    <a:p>
                      <a:pPr algn="ctr"/>
                      <a:r>
                        <a:rPr lang="ru-RU" sz="2000" b="1" kern="1200" dirty="0">
                          <a:solidFill>
                            <a:srgbClr val="C00000"/>
                          </a:solidFill>
                          <a:latin typeface="Monotype Corsiva" panose="03010101010201010101" pitchFamily="66" charset="0"/>
                          <a:ea typeface="+mn-ea"/>
                          <a:cs typeface="+mn-cs"/>
                        </a:rPr>
                        <a:t>развитие и преобразования )</a:t>
                      </a:r>
                    </a:p>
                  </a:txBody>
                  <a:tcPr marL="121913" marR="121913" marT="45709" marB="45709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94336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2000" kern="1200">
                          <a:solidFill>
                            <a:schemeClr val="tx1"/>
                          </a:solidFill>
                          <a:latin typeface="Monotype Corsiva" panose="03010101010201010101" pitchFamily="66" charset="0"/>
                          <a:ea typeface="+mn-ea"/>
                          <a:cs typeface="+mn-cs"/>
                        </a:rPr>
                        <a:t> гарантии сохранения семьи 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ru-RU" sz="2000" kern="1200">
                          <a:solidFill>
                            <a:schemeClr val="tx1"/>
                          </a:solidFill>
                          <a:latin typeface="Monotype Corsiva" panose="03010101010201010101" pitchFamily="66" charset="0"/>
                          <a:ea typeface="+mn-ea"/>
                          <a:cs typeface="+mn-cs"/>
                        </a:rPr>
                        <a:t>и стабильность в  отношениях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Monotype Corsiva" panose="03010101010201010101" pitchFamily="66" charset="0"/>
                        <a:ea typeface="+mn-ea"/>
                        <a:cs typeface="+mn-cs"/>
                      </a:endParaRPr>
                    </a:p>
                  </a:txBody>
                  <a:tcPr marL="121913" marR="121913" marT="45709" marB="45709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latin typeface="Monotype Corsiva" panose="03010101010201010101" pitchFamily="66" charset="0"/>
                          <a:ea typeface="+mn-ea"/>
                          <a:cs typeface="+mn-cs"/>
                        </a:rPr>
                        <a:t> степень ответственности</a:t>
                      </a:r>
                    </a:p>
                  </a:txBody>
                  <a:tcPr marL="121913" marR="121913" marT="45709" marB="45709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78429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latin typeface="Monotype Corsiva" panose="03010101010201010101" pitchFamily="66" charset="0"/>
                          <a:ea typeface="+mn-ea"/>
                          <a:cs typeface="+mn-cs"/>
                        </a:rPr>
                        <a:t> семейные: традиции, мифы</a:t>
                      </a:r>
                    </a:p>
                  </a:txBody>
                  <a:tcPr marL="121913" marR="121913" marT="45709" marB="45709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latin typeface="Monotype Corsiva" panose="03010101010201010101" pitchFamily="66" charset="0"/>
                          <a:ea typeface="+mn-ea"/>
                          <a:cs typeface="+mn-cs"/>
                        </a:rPr>
                        <a:t> благоприятный микроклимат</a:t>
                      </a:r>
                    </a:p>
                  </a:txBody>
                  <a:tcPr marL="121913" marR="121913" marT="45709" marB="45709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78429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latin typeface="Monotype Corsiva" panose="03010101010201010101" pitchFamily="66" charset="0"/>
                          <a:ea typeface="+mn-ea"/>
                          <a:cs typeface="+mn-cs"/>
                        </a:rPr>
                        <a:t> социально-бытовые и экономические условия проживания семьи</a:t>
                      </a:r>
                    </a:p>
                  </a:txBody>
                  <a:tcPr marL="121913" marR="121913" marT="45709" marB="45709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latin typeface="Monotype Corsiva" panose="03010101010201010101" pitchFamily="66" charset="0"/>
                          <a:ea typeface="+mn-ea"/>
                          <a:cs typeface="+mn-cs"/>
                        </a:rPr>
                        <a:t> личностный рост</a:t>
                      </a:r>
                    </a:p>
                  </a:txBody>
                  <a:tcPr marL="121913" marR="121913" marT="45709" marB="45709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20162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latin typeface="Monotype Corsiva" panose="03010101010201010101" pitchFamily="66" charset="0"/>
                          <a:ea typeface="+mn-ea"/>
                          <a:cs typeface="+mn-cs"/>
                        </a:rPr>
                        <a:t> конструктивные отношения с близким окружением</a:t>
                      </a:r>
                    </a:p>
                  </a:txBody>
                  <a:tcPr marL="121913" marR="121913" marT="45709" marB="45709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latin typeface="Monotype Corsiva" panose="03010101010201010101" pitchFamily="66" charset="0"/>
                          <a:ea typeface="+mn-ea"/>
                          <a:cs typeface="+mn-cs"/>
                        </a:rPr>
                        <a:t>  саморазвитие, обеспечивающее  рост в значимой социальной роли</a:t>
                      </a:r>
                    </a:p>
                  </a:txBody>
                  <a:tcPr marL="121913" marR="121913" marT="45709" marB="45709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728421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latin typeface="Monotype Corsiva" panose="03010101010201010101" pitchFamily="66" charset="0"/>
                          <a:ea typeface="+mn-ea"/>
                          <a:cs typeface="+mn-cs"/>
                        </a:rPr>
                        <a:t> межличностные отношения и совместная деятельность  членов семьи</a:t>
                      </a:r>
                    </a:p>
                  </a:txBody>
                  <a:tcPr marL="121913" marR="121913" marT="45709" marB="45709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latin typeface="Monotype Corsiva" panose="03010101010201010101" pitchFamily="66" charset="0"/>
                          <a:ea typeface="+mn-ea"/>
                          <a:cs typeface="+mn-cs"/>
                        </a:rPr>
                        <a:t> признание заслуг и уважение, авторитет</a:t>
                      </a:r>
                    </a:p>
                  </a:txBody>
                  <a:tcPr marL="121913" marR="121913" marT="45709" marB="45709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837272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latin typeface="Monotype Corsiva" panose="03010101010201010101" pitchFamily="66" charset="0"/>
                          <a:ea typeface="+mn-ea"/>
                          <a:cs typeface="+mn-cs"/>
                        </a:rPr>
                        <a:t> ролевые обязанности, основанные на личных склонностях  и способностях членов семьи</a:t>
                      </a:r>
                    </a:p>
                  </a:txBody>
                  <a:tcPr marL="121913" marR="121913" marT="45709" marB="45709"/>
                </a:tc>
                <a:tc>
                  <a:txBody>
                    <a:bodyPr/>
                    <a:lstStyle/>
                    <a:p>
                      <a:pPr marL="0" indent="-285750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latin typeface="Monotype Corsiva" panose="03010101010201010101" pitchFamily="66" charset="0"/>
                          <a:ea typeface="+mn-ea"/>
                          <a:cs typeface="+mn-cs"/>
                        </a:rPr>
                        <a:t>конструктивное совместное принятие решений в отношении трудных и конфликтных ситуаций</a:t>
                      </a:r>
                    </a:p>
                  </a:txBody>
                  <a:tcPr marL="121913" marR="121913" marT="45709" marB="45709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cxnSp>
        <p:nvCxnSpPr>
          <p:cNvPr id="16" name="Прямая соединительная линия 15"/>
          <p:cNvCxnSpPr/>
          <p:nvPr/>
        </p:nvCxnSpPr>
        <p:spPr>
          <a:xfrm rot="5400000">
            <a:off x="9881394" y="4429919"/>
            <a:ext cx="3859212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" y="1567543"/>
            <a:ext cx="3284376" cy="36389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3600" b="1" spc="-6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МОТИВАТОРЫ </a:t>
            </a:r>
          </a:p>
          <a:p>
            <a:pPr>
              <a:lnSpc>
                <a:spcPct val="90000"/>
              </a:lnSpc>
              <a:spcBef>
                <a:spcPct val="0"/>
              </a:spcBef>
              <a:defRPr/>
            </a:pPr>
            <a:endParaRPr lang="ru-RU" sz="3600" b="1" spc="-6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3600" b="1" spc="-6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развития </a:t>
            </a:r>
          </a:p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3600" b="1" spc="-6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и </a:t>
            </a:r>
          </a:p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3600" b="1" spc="-6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укрепления</a:t>
            </a:r>
          </a:p>
          <a:p>
            <a:pPr>
              <a:lnSpc>
                <a:spcPct val="90000"/>
              </a:lnSpc>
              <a:spcBef>
                <a:spcPct val="0"/>
              </a:spcBef>
              <a:defRPr/>
            </a:pPr>
            <a:endParaRPr lang="ru-RU" sz="3600" b="1" spc="-6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3600" b="1" spc="-6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СЕМЕЙНЫХ ОТНОШЕНИЙ</a:t>
            </a:r>
          </a:p>
        </p:txBody>
      </p:sp>
    </p:spTree>
    <p:extLst>
      <p:ext uri="{BB962C8B-B14F-4D97-AF65-F5344CB8AC3E}">
        <p14:creationId xmlns:p14="http://schemas.microsoft.com/office/powerpoint/2010/main" val="133030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Рама">
  <a:themeElements>
    <a:clrScheme name="Фиолетовый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Рама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Рама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Рамка</Template>
  <TotalTime>948</TotalTime>
  <Words>459</Words>
  <Application>Microsoft Office PowerPoint</Application>
  <PresentationFormat>Произвольный</PresentationFormat>
  <Paragraphs>152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Рама</vt:lpstr>
      <vt:lpstr>СЕМЕЙНЫЕ потребности и  ЛИЧНЫЕ ресурсы</vt:lpstr>
      <vt:lpstr>Составляющие успешного воспитания </vt:lpstr>
      <vt:lpstr>ХАРАКТЕРИСТИКИ СЕМЬИ</vt:lpstr>
      <vt:lpstr>«Пирамида потребностей»   А. Маслоу</vt:lpstr>
      <vt:lpstr>САМООЦЕНКА удовлетворения потребностей  в семье</vt:lpstr>
      <vt:lpstr>ассоциации  к образу   ДОМ</vt:lpstr>
      <vt:lpstr>СТЕПЕНЬ удовлетворения потребностей  в  конструкции «семья-дом» </vt:lpstr>
      <vt:lpstr>анализ результатов</vt:lpstr>
      <vt:lpstr>Современная теория  «Мотивационная гигиена» Ф. Херцберга</vt:lpstr>
      <vt:lpstr>ЧТО  ПОДКАШИВАЕТ «конструкцию дома»</vt:lpstr>
      <vt:lpstr>ЧТО  ПОМОГАЕТ выстраивать  и  поддерживать «конструкцию дома»</vt:lpstr>
      <vt:lpstr>С  ЧЕГО  НАЧАТЬ?.. </vt:lpstr>
      <vt:lpstr>СПАСИБО  ЗА  УЧАСТИЕ!   С уважением, педагог-психолог Т.В. Жулего 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Сообщение из опыта работы по учебной программе  «Основы дизайна в рекламе». Разработка рекламного баннера в 4-5 классах</dc:title>
  <dc:creator>Марина Чувинова</dc:creator>
  <cp:lastModifiedBy>User</cp:lastModifiedBy>
  <cp:revision>119</cp:revision>
  <dcterms:created xsi:type="dcterms:W3CDTF">2017-09-27T08:36:49Z</dcterms:created>
  <dcterms:modified xsi:type="dcterms:W3CDTF">2022-09-04T18:01:28Z</dcterms:modified>
</cp:coreProperties>
</file>